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7" r:id="rId4"/>
    <p:sldId id="278" r:id="rId5"/>
    <p:sldId id="279" r:id="rId6"/>
    <p:sldId id="28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83" r:id="rId16"/>
    <p:sldId id="267" r:id="rId17"/>
    <p:sldId id="284" r:id="rId18"/>
    <p:sldId id="273" r:id="rId19"/>
    <p:sldId id="281" r:id="rId20"/>
    <p:sldId id="274" r:id="rId21"/>
    <p:sldId id="276" r:id="rId22"/>
    <p:sldId id="282" r:id="rId23"/>
    <p:sldId id="285" r:id="rId24"/>
    <p:sldId id="270" r:id="rId25"/>
    <p:sldId id="2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4E4233-E141-4E12-A5AE-A44ED81E7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C65F2A-96C4-4D7F-B1F6-63BCD06F9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D082B4-415B-4E44-B356-D09149557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CF4E-CE41-4832-8C98-4CE0D2C419C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CC887B-493F-4FA0-B37D-48C23ECF1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A56C63-0D83-4293-854D-89C2B690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E721-EF5F-4E82-8DD3-7E1EE5722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2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BD41CE-A387-47EF-8EC3-33D32DE38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D393C3-FD06-4790-A3C6-A9F234CFD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5FA39F-F8F7-4194-A8EB-AB53F8C60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CF4E-CE41-4832-8C98-4CE0D2C419C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43A76A-6383-43FB-B6C9-0067DADBA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588348-5D70-4967-B01D-48EFB6C0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E721-EF5F-4E82-8DD3-7E1EE5722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31C1BE-D503-4D75-BBEB-41FE60565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BFE6979-7B60-4A41-A1F9-5B745EC4B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3965FD-B02B-4FB9-A8D9-07AC05D0F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CF4E-CE41-4832-8C98-4CE0D2C419C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ECAF71-46BA-4ABC-A141-2ABF5ED80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F7F226-DE5E-4F7F-A840-23F8F9B92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E721-EF5F-4E82-8DD3-7E1EE5722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6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166000-5A3E-4531-A783-656E43C7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CCD57E-BCA6-49D3-821C-F5863E7C2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E2550-B6D0-422B-8891-57C38689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CF4E-CE41-4832-8C98-4CE0D2C419C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67DD1E-9EDE-49F3-834E-E10631832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9C04C1-F53E-4AEE-BB1E-A0079C530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E721-EF5F-4E82-8DD3-7E1EE5722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7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435C55-8145-4D47-A2BC-20B9AB13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B858BF-EF2E-4597-A3B0-F7DB26C97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8C9455-0D7D-4943-AF36-97BA52D6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CF4E-CE41-4832-8C98-4CE0D2C419C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0142F9-3B8F-4C24-BEE8-F976392B0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2D6C16-9F55-4437-9F23-5B53BB8A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E721-EF5F-4E82-8DD3-7E1EE5722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2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6A939-64F6-4CDA-BA96-657275B73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2E139E-632B-4089-BBEA-F992D2046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DD8B17-C5A0-45B4-B684-C3799D9EA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298987-75B0-4D7B-9C18-1544A2D0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CF4E-CE41-4832-8C98-4CE0D2C419C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352FDA-B501-49E7-B702-30E03C40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123B0F-A1D5-4E0C-BAB9-22F51C21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E721-EF5F-4E82-8DD3-7E1EE5722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1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C5F5B9-9D73-408A-80D1-89BBF9C7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C09063-4360-4B02-91D7-F0813BA4B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902FD9-86AE-4A52-A91A-640DD5783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20F4DC8-A978-422E-9EA7-F23C245AD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881E9BC-9690-4DEB-A97E-6084682D1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5731151-6635-45F6-B2C9-765467E6B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CF4E-CE41-4832-8C98-4CE0D2C419C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059917-8A38-4222-ACC3-7F7D0EF6F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FC4136-FF41-48A4-8E65-CE077DFE2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E721-EF5F-4E82-8DD3-7E1EE5722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9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E0B878-ADC4-4F81-AA94-243E6EC13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4C85C0-157C-4CA9-96A0-65D11C33B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CF4E-CE41-4832-8C98-4CE0D2C419C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22A8C2-7EAD-47DC-B533-BCC4CBE61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B5CC35-9FE3-46F1-B6DB-BE2037E2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E721-EF5F-4E82-8DD3-7E1EE5722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0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B73050D-FB33-4A29-AFB9-99763572D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CF4E-CE41-4832-8C98-4CE0D2C419C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1C384B4-1E29-4C38-8772-CAFFDE8EC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B94189-DA57-477A-854F-DC4F6BB5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E721-EF5F-4E82-8DD3-7E1EE5722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28523C-2862-4332-B185-CC5A5BA3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233962-35B8-47F9-9D96-F0BB47FA9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CF5369-28E4-4F87-A81F-BBB5194F6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D28FF6-F324-4C43-B6EB-1812A042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CF4E-CE41-4832-8C98-4CE0D2C419C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8E5900-D423-4F8F-9680-2BF29CB6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124420-35AB-40CB-BE7B-64E62D51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E721-EF5F-4E82-8DD3-7E1EE5722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4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E8F1AD-E818-4383-BB5F-21E98031C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B3F161B-290B-4320-9E7D-256CA79F5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968095F-B328-4C2D-A29D-41BE0BEFB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3E1439-3069-42E4-A345-F4AB41421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CF4E-CE41-4832-8C98-4CE0D2C419C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F827D9-9C99-4200-B7F3-5DF4D3CE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3AE812-217B-43D0-89AB-F632A30A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E721-EF5F-4E82-8DD3-7E1EE5722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1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A93F45A-C605-4E89-A399-28D56806E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796CBB-327C-4935-BC02-53C5ED42C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692A2F-15D1-4CBB-A731-1926FE662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4CF4E-CE41-4832-8C98-4CE0D2C419C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1FBD71-5D8D-4EE0-B39D-9D478E810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6238F4-EC7D-4C2F-80AF-19AC23A22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5E721-EF5F-4E82-8DD3-7E1EE5722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walking on a city street&#10;&#10;Description automatically generated">
            <a:extLst>
              <a:ext uri="{FF2B5EF4-FFF2-40B4-BE49-F238E27FC236}">
                <a16:creationId xmlns:a16="http://schemas.microsoft.com/office/drawing/2014/main" xmlns="" id="{7BBAD0A1-1406-4BDB-9E62-A69F4F0C7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5" name="Rectangle 11">
            <a:extLst>
              <a:ext uri="{FF2B5EF4-FFF2-40B4-BE49-F238E27FC236}">
                <a16:creationId xmlns:a16="http://schemas.microsoft.com/office/drawing/2014/main" xmlns="" id="{D74A4382-E3AD-430A-9A1F-DFA3E0E77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FDA40B-A55A-4AC7-8527-083EE5BF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Chapter 13 Section B</a:t>
            </a:r>
          </a:p>
        </p:txBody>
      </p:sp>
      <p:sp>
        <p:nvSpPr>
          <p:cNvPr id="36" name="Rectangle: Rounded Corners 13">
            <a:extLst>
              <a:ext uri="{FF2B5EF4-FFF2-40B4-BE49-F238E27FC236}">
                <a16:creationId xmlns:a16="http://schemas.microsoft.com/office/drawing/2014/main" xmlns="" id="{79F40191-0F44-4FD1-82CC-ACB507C14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25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43BE4C-1DA5-4168-894B-F227526C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Social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AA9E4-17DD-48BF-8530-034AABB2A3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Social Structure after 1871</a:t>
            </a:r>
          </a:p>
          <a:p>
            <a:r>
              <a:rPr lang="en-US" b="1" dirty="0"/>
              <a:t>New Elite </a:t>
            </a:r>
            <a:r>
              <a:rPr lang="en-US" dirty="0"/>
              <a:t>– 5% of the population, this was industrialist, bankers, and merchants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F3F605-2040-4249-8FB0-D57A0974A5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0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43BE4C-1DA5-4168-894B-F227526C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Social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AA9E4-17DD-48BF-8530-034AABB2A3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Social Structure after 1871</a:t>
            </a:r>
          </a:p>
          <a:p>
            <a:r>
              <a:rPr lang="en-US" b="1" dirty="0"/>
              <a:t>New Elite </a:t>
            </a:r>
            <a:r>
              <a:rPr lang="en-US" dirty="0"/>
              <a:t>– 5% of the population, this was industrialist, bankers, and merchants</a:t>
            </a:r>
          </a:p>
          <a:p>
            <a:r>
              <a:rPr lang="en-US" b="1" dirty="0"/>
              <a:t>Middle Class </a:t>
            </a:r>
            <a:r>
              <a:rPr lang="en-US" dirty="0"/>
              <a:t>– lawyers, doctors, architects, engineers, and shopkeepers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F3F605-2040-4249-8FB0-D57A0974A5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7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43BE4C-1DA5-4168-894B-F227526C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Social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AA9E4-17DD-48BF-8530-034AABB2A3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Social Structure after 1871</a:t>
            </a:r>
          </a:p>
          <a:p>
            <a:r>
              <a:rPr lang="en-US" b="1" dirty="0"/>
              <a:t>New Elite </a:t>
            </a:r>
            <a:r>
              <a:rPr lang="en-US" dirty="0"/>
              <a:t>– 5% of the population, this was industrialist, bankers, and merchants</a:t>
            </a:r>
          </a:p>
          <a:p>
            <a:r>
              <a:rPr lang="en-US" b="1" dirty="0"/>
              <a:t>Middle Class </a:t>
            </a:r>
            <a:r>
              <a:rPr lang="en-US" dirty="0"/>
              <a:t>– lawyers, doctors, architects, engineers, and shopkeepers</a:t>
            </a:r>
          </a:p>
          <a:p>
            <a:r>
              <a:rPr lang="en-US" b="1" dirty="0"/>
              <a:t>Working class </a:t>
            </a:r>
            <a:r>
              <a:rPr lang="en-US" dirty="0"/>
              <a:t>– 80% of the population, peasants, sharecroppers, and laborer's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F3F605-2040-4249-8FB0-D57A0974A5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40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A489A27E-A2FF-436C-880D-A71D7C31E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BF05E-500D-4EAB-9CCE-22851F75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Women during Industrial Revolution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247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8DAF9252-37C7-4072-A519-6B212CF35D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58C5EE-9BA7-47EE-9D29-5CBA90F5E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Women during Industrial Revolution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A596EB-9426-406D-BD44-E06123C39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Shortage of male workers led to hiring women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50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8DAF9252-37C7-4072-A519-6B212CF35D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58C5EE-9BA7-47EE-9D29-5CBA90F5E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Women during Industrial Revolution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A596EB-9426-406D-BD44-E06123C39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Shortage of male workers led to hiring women</a:t>
            </a:r>
          </a:p>
          <a:p>
            <a:r>
              <a:rPr lang="en-US" sz="3000" dirty="0">
                <a:solidFill>
                  <a:srgbClr val="FFFFFF"/>
                </a:solidFill>
              </a:rPr>
              <a:t>The number of children that were born during this time declined because of the economic conditions and birth control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39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1714AEEE-22D6-464B-9EB9-DD59AA7CE9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58C5EE-9BA7-47EE-9D29-5CBA90F5E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Women during Industrial Revolution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A596EB-9426-406D-BD44-E06123C39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solidFill>
                  <a:srgbClr val="FFFFFF"/>
                </a:solidFill>
              </a:rPr>
              <a:t>Feminism</a:t>
            </a:r>
            <a:r>
              <a:rPr lang="en-US" sz="3000" dirty="0">
                <a:solidFill>
                  <a:srgbClr val="FFFFFF"/>
                </a:solidFill>
              </a:rPr>
              <a:t> – The movement for women's rights</a:t>
            </a:r>
          </a:p>
          <a:p>
            <a:pPr marL="0"/>
            <a:endParaRPr lang="en-US" sz="3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77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1714AEEE-22D6-464B-9EB9-DD59AA7CE9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58C5EE-9BA7-47EE-9D29-5CBA90F5E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Women during Industrial Revolution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A596EB-9426-406D-BD44-E06123C39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solidFill>
                  <a:srgbClr val="FFFFFF"/>
                </a:solidFill>
              </a:rPr>
              <a:t>Feminism</a:t>
            </a:r>
            <a:r>
              <a:rPr lang="en-US" sz="3000" dirty="0">
                <a:solidFill>
                  <a:srgbClr val="FFFFFF"/>
                </a:solidFill>
              </a:rPr>
              <a:t> – The movement for women's rights</a:t>
            </a:r>
          </a:p>
          <a:p>
            <a:pPr marL="0"/>
            <a:endParaRPr lang="en-US" sz="3000" dirty="0">
              <a:solidFill>
                <a:srgbClr val="FFFFFF"/>
              </a:solidFill>
            </a:endParaRPr>
          </a:p>
          <a:p>
            <a:r>
              <a:rPr lang="en-US" sz="3000" dirty="0">
                <a:solidFill>
                  <a:srgbClr val="FFFFFF"/>
                </a:solidFill>
              </a:rPr>
              <a:t>Equality for women, fight for property rights, attend university, and political rights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34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3B958235-C6B2-44DC-B505-796D02D16F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0BD125-322F-49F6-8853-DC19815FB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Women during Industrial Revolution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3304FB-35F5-4CCC-8B25-F27D24B6D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solidFill>
                  <a:srgbClr val="FFFFFF"/>
                </a:solidFill>
              </a:rPr>
              <a:t>Amalie </a:t>
            </a:r>
            <a:r>
              <a:rPr lang="en-US" sz="3000" b="1" dirty="0" err="1">
                <a:solidFill>
                  <a:srgbClr val="FFFFFF"/>
                </a:solidFill>
              </a:rPr>
              <a:t>Sieveking</a:t>
            </a:r>
            <a:r>
              <a:rPr lang="en-US" sz="3000" b="1" dirty="0">
                <a:solidFill>
                  <a:srgbClr val="FFFFFF"/>
                </a:solidFill>
              </a:rPr>
              <a:t> </a:t>
            </a:r>
            <a:r>
              <a:rPr lang="en-US" sz="3000" dirty="0">
                <a:solidFill>
                  <a:srgbClr val="FFFFFF"/>
                </a:solidFill>
              </a:rPr>
              <a:t>– founded the female association for the care of the poor and sick in Hamburg, Germany</a:t>
            </a:r>
            <a:r>
              <a:rPr lang="en-US" sz="3000" b="1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2847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3B958235-C6B2-44DC-B505-796D02D16F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0BD125-322F-49F6-8853-DC19815FB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Women during Industrial Revolution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3304FB-35F5-4CCC-8B25-F27D24B6D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solidFill>
                  <a:srgbClr val="FFFFFF"/>
                </a:solidFill>
              </a:rPr>
              <a:t>Amalie </a:t>
            </a:r>
            <a:r>
              <a:rPr lang="en-US" sz="3000" b="1" dirty="0" err="1">
                <a:solidFill>
                  <a:srgbClr val="FFFFFF"/>
                </a:solidFill>
              </a:rPr>
              <a:t>Sieveking</a:t>
            </a:r>
            <a:r>
              <a:rPr lang="en-US" sz="3000" b="1" dirty="0">
                <a:solidFill>
                  <a:srgbClr val="FFFFFF"/>
                </a:solidFill>
              </a:rPr>
              <a:t> </a:t>
            </a:r>
            <a:r>
              <a:rPr lang="en-US" sz="3000" dirty="0">
                <a:solidFill>
                  <a:srgbClr val="FFFFFF"/>
                </a:solidFill>
              </a:rPr>
              <a:t>– founded the female association for the care of the poor and sick in Hamburg, Germany</a:t>
            </a:r>
            <a:r>
              <a:rPr lang="en-US" sz="3000" b="1" dirty="0">
                <a:solidFill>
                  <a:srgbClr val="FFFFFF"/>
                </a:solidFill>
              </a:rPr>
              <a:t> </a:t>
            </a:r>
          </a:p>
          <a:p>
            <a:r>
              <a:rPr lang="en-US" sz="3000" b="1" dirty="0">
                <a:solidFill>
                  <a:srgbClr val="FFFFFF"/>
                </a:solidFill>
              </a:rPr>
              <a:t>Florence Nightingale </a:t>
            </a:r>
            <a:r>
              <a:rPr lang="en-US" sz="3000" dirty="0">
                <a:solidFill>
                  <a:srgbClr val="FFFFFF"/>
                </a:solidFill>
              </a:rPr>
              <a:t>– famous British nurse</a:t>
            </a:r>
          </a:p>
        </p:txBody>
      </p:sp>
    </p:spTree>
    <p:extLst>
      <p:ext uri="{BB962C8B-B14F-4D97-AF65-F5344CB8AC3E}">
        <p14:creationId xmlns:p14="http://schemas.microsoft.com/office/powerpoint/2010/main" val="2746053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26B5B-0836-437F-A038-8A805CB78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Mass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4ABAF4-16F1-4A29-A083-8AB2417347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06E7B2-9A56-414C-8EF5-1C5185235D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35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B0B98ED5-3FDE-4430-9906-A4B386320D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0BD125-322F-49F6-8853-DC19815FB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Women during Industrial Revolution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3304FB-35F5-4CCC-8B25-F27D24B6D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Amalie </a:t>
            </a:r>
            <a:r>
              <a:rPr lang="en-US" b="1" dirty="0" err="1">
                <a:solidFill>
                  <a:srgbClr val="FFFFFF"/>
                </a:solidFill>
              </a:rPr>
              <a:t>Sieveking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– founded the female association for the care of the poor and sick in Hamburg, Germany</a:t>
            </a:r>
            <a:r>
              <a:rPr lang="en-US" b="1" dirty="0">
                <a:solidFill>
                  <a:srgbClr val="FFFFFF"/>
                </a:solidFill>
              </a:rPr>
              <a:t> </a:t>
            </a:r>
          </a:p>
          <a:p>
            <a:r>
              <a:rPr lang="en-US" b="1" dirty="0">
                <a:solidFill>
                  <a:srgbClr val="FFFFFF"/>
                </a:solidFill>
              </a:rPr>
              <a:t>Florence Nightingale </a:t>
            </a:r>
            <a:r>
              <a:rPr lang="en-US" dirty="0">
                <a:solidFill>
                  <a:srgbClr val="FFFFFF"/>
                </a:solidFill>
              </a:rPr>
              <a:t>– famous British nurse</a:t>
            </a:r>
          </a:p>
          <a:p>
            <a:r>
              <a:rPr lang="en-US" b="1" dirty="0">
                <a:solidFill>
                  <a:srgbClr val="FFFFFF"/>
                </a:solidFill>
              </a:rPr>
              <a:t>Clara Barton </a:t>
            </a:r>
            <a:r>
              <a:rPr lang="en-US" dirty="0">
                <a:solidFill>
                  <a:srgbClr val="FFFFFF"/>
                </a:solidFill>
              </a:rPr>
              <a:t>– started the American Red Cross</a:t>
            </a:r>
          </a:p>
        </p:txBody>
      </p:sp>
    </p:spTree>
    <p:extLst>
      <p:ext uri="{BB962C8B-B14F-4D97-AF65-F5344CB8AC3E}">
        <p14:creationId xmlns:p14="http://schemas.microsoft.com/office/powerpoint/2010/main" val="2863136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9650108C-2110-4330-B498-F0D703B08B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0BD125-322F-49F6-8853-DC19815FB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Women during Industrial Revolution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3304FB-35F5-4CCC-8B25-F27D24B6D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solidFill>
                  <a:srgbClr val="FFFFFF"/>
                </a:solidFill>
              </a:rPr>
              <a:t>Emmeline Pankhurst </a:t>
            </a:r>
            <a:r>
              <a:rPr lang="en-US" sz="3000" dirty="0">
                <a:solidFill>
                  <a:srgbClr val="FFFFFF"/>
                </a:solidFill>
              </a:rPr>
              <a:t>– used publicity stunts to bring attention to women's demands</a:t>
            </a:r>
          </a:p>
        </p:txBody>
      </p:sp>
    </p:spTree>
    <p:extLst>
      <p:ext uri="{BB962C8B-B14F-4D97-AF65-F5344CB8AC3E}">
        <p14:creationId xmlns:p14="http://schemas.microsoft.com/office/powerpoint/2010/main" val="139042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9650108C-2110-4330-B498-F0D703B08B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0BD125-322F-49F6-8853-DC19815FB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Women during Industrial Revolution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3304FB-35F5-4CCC-8B25-F27D24B6D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solidFill>
                  <a:srgbClr val="FFFFFF"/>
                </a:solidFill>
              </a:rPr>
              <a:t>Emmeline Pankhurst </a:t>
            </a:r>
            <a:r>
              <a:rPr lang="en-US" sz="3000" dirty="0">
                <a:solidFill>
                  <a:srgbClr val="FFFFFF"/>
                </a:solidFill>
              </a:rPr>
              <a:t>– used publicity stunts to bring attention to women's demands</a:t>
            </a:r>
          </a:p>
          <a:p>
            <a:r>
              <a:rPr lang="en-US" sz="3000" dirty="0">
                <a:solidFill>
                  <a:srgbClr val="FFFFFF"/>
                </a:solidFill>
              </a:rPr>
              <a:t>Chained themselves to lamp post, smashed windows, threw eggs at officials</a:t>
            </a:r>
          </a:p>
        </p:txBody>
      </p:sp>
    </p:spTree>
    <p:extLst>
      <p:ext uri="{BB962C8B-B14F-4D97-AF65-F5344CB8AC3E}">
        <p14:creationId xmlns:p14="http://schemas.microsoft.com/office/powerpoint/2010/main" val="881349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xmlns="" id="{C1B3D378-6C74-4C93-92A9-DC42641E3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" r="11372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Freeform: Shape 18">
            <a:extLst>
              <a:ext uri="{FF2B5EF4-FFF2-40B4-BE49-F238E27FC236}">
                <a16:creationId xmlns:a16="http://schemas.microsoft.com/office/drawing/2014/main" xmlns="" id="{5FDF4720-5445-47BE-89FE-E40D1AE6F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4" name="Freeform: Shape 20">
            <a:extLst>
              <a:ext uri="{FF2B5EF4-FFF2-40B4-BE49-F238E27FC236}">
                <a16:creationId xmlns:a16="http://schemas.microsoft.com/office/drawing/2014/main" xmlns="" id="{AC8710B4-A815-4082-9E4F-F13A000709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8877D7-54C2-48F9-B008-F146185E5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>
            <a:normAutofit/>
          </a:bodyPr>
          <a:lstStyle/>
          <a:p>
            <a:r>
              <a:rPr lang="en-US" b="1">
                <a:ln w="22225">
                  <a:solidFill>
                    <a:srgbClr val="FFFFFF"/>
                  </a:solidFill>
                </a:ln>
              </a:rPr>
              <a:t>Voting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D07245C-8BE6-479D-A162-282283D52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2871982"/>
            <a:ext cx="4819951" cy="3181684"/>
          </a:xfrm>
        </p:spPr>
        <p:txBody>
          <a:bodyPr anchor="t"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66880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28EC6A1-D299-4AFF-AD16-9ADC9A31F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94B742-8E3B-4BDF-A963-7C7E37DD6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76263"/>
            <a:ext cx="3922908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5455BD-1C8D-4DFE-B479-ED4A0AF9D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899" y="3764975"/>
            <a:ext cx="3922908" cy="21926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Suffrage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The right to vote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85EE6CD-C61E-4F22-9787-1ADF1D3EB2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11365232" y="699896"/>
            <a:ext cx="826767" cy="5410328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chemeClr val="accent5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D28AB17-F6FA-4C53-B3E3-D0A39D4A33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EFADC67-92A1-44FB-8691-D8CD71A21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xmlns="" id="{D35CBBFB-02F2-40C2-97F6-2596104039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21" y="750682"/>
            <a:ext cx="6771061" cy="536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64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B3A6FBD-2A4A-44EB-93D6-CC5E6085B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78324" y="690013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94B742-8E3B-4BDF-A963-7C7E37DD6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8" y="302859"/>
            <a:ext cx="5011380" cy="28829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Voting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5455BD-1C8D-4DFE-B479-ED4A0AF9D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897" y="3354749"/>
            <a:ext cx="5011379" cy="258247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Suffrage</a:t>
            </a:r>
            <a:r>
              <a:rPr lang="en-US" dirty="0"/>
              <a:t> – The right to vote</a:t>
            </a:r>
          </a:p>
          <a:p>
            <a:r>
              <a:rPr lang="en-US" b="1" dirty="0"/>
              <a:t>Suffragette </a:t>
            </a:r>
            <a:r>
              <a:rPr lang="en-US" dirty="0"/>
              <a:t>– Women fighting for the right to vote</a:t>
            </a:r>
            <a:endParaRPr lang="en-US" b="1" dirty="0"/>
          </a:p>
        </p:txBody>
      </p:sp>
      <p:pic>
        <p:nvPicPr>
          <p:cNvPr id="6" name="Content Placeholder 5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xmlns="" id="{884A32FD-2A37-4F97-A4DD-55AB5E69B8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1" r="12247" b="-2"/>
          <a:stretch/>
        </p:blipFill>
        <p:spPr>
          <a:xfrm>
            <a:off x="5959972" y="710183"/>
            <a:ext cx="5402448" cy="540244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9712DE8-94E0-4F45-81D9-37AF7A32F4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11363714" y="698411"/>
            <a:ext cx="828279" cy="542491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BA0504EE-683F-4FE2-A169-83C71FAA3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0A61CFF-0E76-478B-B02B-73692D891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81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26B5B-0836-437F-A038-8A805CB78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Mass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4ABAF4-16F1-4A29-A083-8AB2417347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1850 there were more people living in cities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06E7B2-9A56-414C-8EF5-1C5185235D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6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26B5B-0836-437F-A038-8A805CB78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Mass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4ABAF4-16F1-4A29-A083-8AB2417347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1850 there were more people living in cities</a:t>
            </a:r>
          </a:p>
          <a:p>
            <a:r>
              <a:rPr lang="en-US" b="1" dirty="0"/>
              <a:t>Urban dwellers </a:t>
            </a:r>
            <a:r>
              <a:rPr lang="en-US" dirty="0"/>
              <a:t>is what these people became known 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06E7B2-9A56-414C-8EF5-1C5185235D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9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26B5B-0836-437F-A038-8A805CB78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Mass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4ABAF4-16F1-4A29-A083-8AB2417347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1850 there were more people living in cities</a:t>
            </a:r>
          </a:p>
          <a:p>
            <a:r>
              <a:rPr lang="en-US" b="1" dirty="0"/>
              <a:t>Urban dwellers </a:t>
            </a:r>
            <a:r>
              <a:rPr lang="en-US" dirty="0"/>
              <a:t>is what these people became known as</a:t>
            </a:r>
          </a:p>
          <a:p>
            <a:r>
              <a:rPr lang="en-US" b="1" dirty="0"/>
              <a:t>Urban dwellers </a:t>
            </a:r>
            <a:r>
              <a:rPr lang="en-US" dirty="0"/>
              <a:t>– are simply people who live in an urban area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06E7B2-9A56-414C-8EF5-1C5185235D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0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26B5B-0836-437F-A038-8A805CB78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Mass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4ABAF4-16F1-4A29-A083-8AB2417347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1850 there were more people living in cities</a:t>
            </a:r>
          </a:p>
          <a:p>
            <a:r>
              <a:rPr lang="en-US" b="1" dirty="0"/>
              <a:t>Urban dwellers </a:t>
            </a:r>
            <a:r>
              <a:rPr lang="en-US" dirty="0"/>
              <a:t>is what these people became known as</a:t>
            </a:r>
          </a:p>
          <a:p>
            <a:r>
              <a:rPr lang="en-US" b="1" dirty="0"/>
              <a:t>Urban dwellers </a:t>
            </a:r>
            <a:r>
              <a:rPr lang="en-US" dirty="0"/>
              <a:t>– are simply people who live in an urban area</a:t>
            </a:r>
          </a:p>
          <a:p>
            <a:r>
              <a:rPr lang="en-US" dirty="0"/>
              <a:t>The city government created a board of health to improve aspects of the city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06E7B2-9A56-414C-8EF5-1C5185235D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74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237F4-2D73-49B1-9DA1-703E11D35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Mass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D84F6C-A278-44CF-B3D5-0DDC8E9523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Board of Health improved housing, running water, and a drainage system was developed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F364B2-9F4B-4EE7-A90B-6FE31595BE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1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43BE4C-1DA5-4168-894B-F227526C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Social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AA9E4-17DD-48BF-8530-034AABB2A3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F3F605-2040-4249-8FB0-D57A0974A5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65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43BE4C-1DA5-4168-894B-F227526C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Social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AA9E4-17DD-48BF-8530-034AABB2A3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Social Structure after 1871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F3F605-2040-4249-8FB0-D57A0974A5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57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493</Words>
  <Application>Microsoft Office PowerPoint</Application>
  <PresentationFormat>Custom</PresentationFormat>
  <Paragraphs>65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Chapter 13 Section B</vt:lpstr>
      <vt:lpstr>Mass Society</vt:lpstr>
      <vt:lpstr>Mass Society</vt:lpstr>
      <vt:lpstr>Mass Society</vt:lpstr>
      <vt:lpstr>Mass Society</vt:lpstr>
      <vt:lpstr>Mass Society</vt:lpstr>
      <vt:lpstr>Mass Society</vt:lpstr>
      <vt:lpstr>Social Structure</vt:lpstr>
      <vt:lpstr>Social Structure</vt:lpstr>
      <vt:lpstr>Social Structure</vt:lpstr>
      <vt:lpstr>Social Structure</vt:lpstr>
      <vt:lpstr>Social Structure</vt:lpstr>
      <vt:lpstr>Women during Industrial Revolution</vt:lpstr>
      <vt:lpstr>Women during Industrial Revolution</vt:lpstr>
      <vt:lpstr>Women during Industrial Revolution</vt:lpstr>
      <vt:lpstr>Women during Industrial Revolution</vt:lpstr>
      <vt:lpstr>Women during Industrial Revolution</vt:lpstr>
      <vt:lpstr>Women during Industrial Revolution</vt:lpstr>
      <vt:lpstr>Women during Industrial Revolution</vt:lpstr>
      <vt:lpstr>Women during Industrial Revolution</vt:lpstr>
      <vt:lpstr>Women during Industrial Revolution</vt:lpstr>
      <vt:lpstr>Women during Industrial Revolution</vt:lpstr>
      <vt:lpstr>Voting</vt:lpstr>
      <vt:lpstr>Voting</vt:lpstr>
      <vt:lpstr>Voting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Section B</dc:title>
  <dc:creator>Nicholas Livingston</dc:creator>
  <cp:lastModifiedBy>Theresa Tonelli</cp:lastModifiedBy>
  <cp:revision>2</cp:revision>
  <dcterms:created xsi:type="dcterms:W3CDTF">2020-03-16T21:14:44Z</dcterms:created>
  <dcterms:modified xsi:type="dcterms:W3CDTF">2020-03-29T20:36:29Z</dcterms:modified>
</cp:coreProperties>
</file>