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3"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771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C88CB2B-62FA-43A2-B9AC-9E6F1C283037}" type="datetimeFigureOut">
              <a:rPr lang="en-US" altLang="en-US"/>
              <a:pPr/>
              <a:t>1/8/2015</a:t>
            </a:fld>
            <a:endParaRPr lang="en-US" altLang="en-US"/>
          </a:p>
        </p:txBody>
      </p:sp>
      <p:sp>
        <p:nvSpPr>
          <p:cNvPr id="1771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771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95365A-326D-4946-8273-31B5DC9F4D78}" type="slidenum">
              <a:rPr lang="en-US" altLang="en-US"/>
              <a:pPr/>
              <a:t>‹#›</a:t>
            </a:fld>
            <a:endParaRPr lang="en-US" altLang="en-US"/>
          </a:p>
        </p:txBody>
      </p:sp>
    </p:spTree>
    <p:extLst>
      <p:ext uri="{BB962C8B-B14F-4D97-AF65-F5344CB8AC3E}">
        <p14:creationId xmlns:p14="http://schemas.microsoft.com/office/powerpoint/2010/main" val="350402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 charset="-128"/>
              </a:defRPr>
            </a:lvl1pPr>
          </a:lstStyle>
          <a:p>
            <a:pPr>
              <a:defRPr/>
            </a:pPr>
            <a:fld id="{0B1E1499-23B8-4FAD-A996-86E24E882B20}" type="datetimeFigureOut">
              <a:rPr lang="en-US"/>
              <a:pPr>
                <a:defRPr/>
              </a:pPr>
              <a:t>1/8/2015</a:t>
            </a:fld>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1FA7C7-AC5E-412C-B2EC-889E4E56C1FA}" type="slidenum">
              <a:rPr lang="en-US" altLang="en-US"/>
              <a:pPr/>
              <a:t>‹#›</a:t>
            </a:fld>
            <a:endParaRPr lang="en-US" altLang="en-US"/>
          </a:p>
        </p:txBody>
      </p:sp>
    </p:spTree>
    <p:extLst>
      <p:ext uri="{BB962C8B-B14F-4D97-AF65-F5344CB8AC3E}">
        <p14:creationId xmlns:p14="http://schemas.microsoft.com/office/powerpoint/2010/main" val="4156502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AE8EACB-2064-48F5-B060-DA01125A2C2B}" type="slidenum">
              <a:rPr lang="en-US" altLang="en-US" sz="1200"/>
              <a:pPr algn="r"/>
              <a:t>1</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794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060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8905CBA-3C71-42FC-BB7B-1808E94CFC57}" type="slidenum">
              <a:rPr lang="en-US" altLang="en-US" sz="1200"/>
              <a:pPr algn="r"/>
              <a:t>11</a:t>
            </a:fld>
            <a:endParaRPr lang="en-US" alt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1690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B36F023-8773-4938-8C52-83197E3D0D83}" type="slidenum">
              <a:rPr lang="en-US" altLang="en-US" sz="1200"/>
              <a:pPr algn="r"/>
              <a:t>12</a:t>
            </a:fld>
            <a:endParaRPr lang="en-US" alt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2463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4DC21F6-27E5-440A-89DE-090FA25D4840}" type="slidenum">
              <a:rPr lang="en-US" altLang="en-US" sz="1200"/>
              <a:pPr algn="r"/>
              <a:t>13</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4881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B1B7AF3-F4CC-4539-8921-73C7D57598D4}" type="slidenum">
              <a:rPr lang="en-US" altLang="en-US" sz="1200"/>
              <a:pPr algn="r"/>
              <a:t>14</a:t>
            </a:fld>
            <a:endParaRPr lang="en-US" altLang="en-US"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801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DB9F641-BE09-43CA-AAAF-9438FCC3616E}" type="slidenum">
              <a:rPr lang="en-US" altLang="en-US" sz="1200"/>
              <a:pPr algn="r"/>
              <a:t>15</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9591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4171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0BD1957-94B5-4EDC-8180-24F12F8617BA}" type="slidenum">
              <a:rPr lang="en-US" altLang="en-US" sz="1200"/>
              <a:pPr algn="r"/>
              <a:t>17</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3799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313517F-3CF6-4C21-8735-7065D1AB8166}" type="slidenum">
              <a:rPr lang="en-US" altLang="en-US" sz="1200"/>
              <a:pPr algn="r"/>
              <a:t>18</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3052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0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B7BED85-9011-4684-97A8-C0D892F39A33}" type="slidenum">
              <a:rPr lang="en-US" altLang="en-US" sz="1200"/>
              <a:pPr algn="r"/>
              <a:t>2</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5159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1466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80096D4-31D5-4C34-999E-8EC0CE5D61B3}" type="slidenum">
              <a:rPr lang="en-US" altLang="en-US" sz="1200"/>
              <a:pPr algn="r"/>
              <a:t>21</a:t>
            </a:fld>
            <a:endParaRPr lang="en-US"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596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AA008A8-58F9-45E2-A438-7B7FDB8A3AD2}" type="slidenum">
              <a:rPr lang="en-US" altLang="en-US" sz="1200"/>
              <a:pPr algn="r"/>
              <a:t>22</a:t>
            </a:fld>
            <a:endParaRPr lang="en-US"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3618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724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2F888E8-CF70-46C0-B99A-DC263DBAD459}" type="slidenum">
              <a:rPr lang="en-US" altLang="en-US" sz="1200"/>
              <a:pPr algn="r"/>
              <a:t>24</a:t>
            </a:fld>
            <a:endParaRPr lang="en-US"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2019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528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37A99EA-16D8-45FB-9167-DEF9A7F33880}" type="slidenum">
              <a:rPr lang="en-US" altLang="en-US" sz="1200"/>
              <a:pPr algn="r"/>
              <a:t>26</a:t>
            </a:fld>
            <a:endParaRPr lang="en-US" alt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056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FAED75-ECCF-428D-83C9-99B9235A77A0}" type="slidenum">
              <a:rPr lang="en-US" altLang="en-US" sz="1200"/>
              <a:pPr algn="r"/>
              <a:t>27</a:t>
            </a:fld>
            <a:endParaRPr lang="en-US" alt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92309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117B814-7FFE-4883-9CB7-FF4BBA5F2A7C}" type="slidenum">
              <a:rPr lang="en-US" altLang="en-US" sz="1200"/>
              <a:pPr algn="r"/>
              <a:t>28</a:t>
            </a:fld>
            <a:endParaRPr lang="en-US" alt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7399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2723AC1-5102-4D8B-B4E1-814412357AEB}" type="slidenum">
              <a:rPr lang="en-US" altLang="en-US" sz="1200"/>
              <a:pPr algn="r"/>
              <a:t>29</a:t>
            </a:fld>
            <a:endParaRPr lang="en-US" alt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7044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9C78638-C612-49E0-809E-684E4A11B05D}" type="slidenum">
              <a:rPr lang="en-US" altLang="en-US" sz="1200"/>
              <a:pPr algn="r"/>
              <a:t>3</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17241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E30CAB9-D8E8-4245-B112-B9A8689236DA}" type="slidenum">
              <a:rPr lang="en-US" altLang="en-US" sz="1200"/>
              <a:pPr algn="r"/>
              <a:t>30</a:t>
            </a:fld>
            <a:endParaRPr lang="en-US" alt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53138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56C4FBD-8FDB-4992-B682-1793DF516001}" type="slidenum">
              <a:rPr lang="en-US" altLang="en-US" sz="1200"/>
              <a:pPr algn="r"/>
              <a:t>31</a:t>
            </a:fld>
            <a:endParaRPr lang="en-US" alt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3743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1FD65F3-D12F-471A-9085-3087345F97E4}" type="slidenum">
              <a:rPr lang="en-US" altLang="en-US" sz="1200"/>
              <a:pPr algn="r"/>
              <a:t>32</a:t>
            </a:fld>
            <a:endParaRPr lang="en-US" altLang="en-US"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9286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FC42031-0158-49FD-ABB5-A6920A25E892}" type="slidenum">
              <a:rPr lang="en-US" altLang="en-US" sz="1200"/>
              <a:pPr algn="r"/>
              <a:t>4</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273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7397123-91C5-4E1E-82B8-E585CB66A0F2}" type="slidenum">
              <a:rPr lang="en-US" altLang="en-US" sz="1200"/>
              <a:pPr algn="r"/>
              <a:t>5</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1546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9AD82CE-52A1-4CA3-8E35-8D867EF40EC8}" type="slidenum">
              <a:rPr lang="en-US" altLang="en-US" sz="1200"/>
              <a:pPr algn="r"/>
              <a:t>6</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8978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3B172AD-F54E-4A52-9D2A-CF8883EBEDC6}" type="slidenum">
              <a:rPr lang="en-US" altLang="en-US" sz="1200"/>
              <a:pPr algn="r"/>
              <a:t>7</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4216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89DA484-F3CA-4C40-97E1-FAF6E1385F7A}" type="slidenum">
              <a:rPr lang="en-US" altLang="en-US" sz="1200"/>
              <a:pPr algn="r"/>
              <a:t>8</a:t>
            </a:fld>
            <a:endParaRPr lang="en-US"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814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3D87BB0-5E3C-4489-B31C-67EB0279E4EE}" type="slidenum">
              <a:rPr lang="en-US" altLang="en-US" sz="1200"/>
              <a:pPr algn="r"/>
              <a:t>9</a:t>
            </a:fld>
            <a:endParaRPr lang="en-US"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2060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4828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53165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51221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59580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AD084-F8C5-4B48-8919-3C769A58C1D1}"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28149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AD084-F8C5-4B48-8919-3C769A58C1D1}"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0396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AD084-F8C5-4B48-8919-3C769A58C1D1}"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95462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AD084-F8C5-4B48-8919-3C769A58C1D1}"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22833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AD084-F8C5-4B48-8919-3C769A58C1D1}"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409036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5269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63069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7" y="0"/>
            <a:ext cx="917230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AD084-F8C5-4B48-8919-3C769A58C1D1}" type="datetimeFigureOut">
              <a:rPr lang="en-US" smtClean="0"/>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5FBA-0E47-2C4B-A302-14413932A706}" type="slidenum">
              <a:rPr lang="en-US" smtClean="0"/>
              <a:t>‹#›</a:t>
            </a:fld>
            <a:endParaRPr lang="en-US"/>
          </a:p>
        </p:txBody>
      </p:sp>
    </p:spTree>
    <p:extLst>
      <p:ext uri="{BB962C8B-B14F-4D97-AF65-F5344CB8AC3E}">
        <p14:creationId xmlns:p14="http://schemas.microsoft.com/office/powerpoint/2010/main" val="23024904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ctrTitle" idx="4294967295"/>
          </p:nvPr>
        </p:nvSpPr>
        <p:spPr>
          <a:xfrm>
            <a:off x="762000" y="2770046"/>
            <a:ext cx="7772400" cy="1470025"/>
          </a:xfrm>
          <a:noFill/>
        </p:spPr>
        <p:txBody>
          <a:bodyPr/>
          <a:lstStyle/>
          <a:p>
            <a:pPr eaLnBrk="1" hangingPunct="1"/>
            <a:r>
              <a:rPr lang="en-US" altLang="en-US" sz="4400" dirty="0" smtClean="0"/>
              <a:t>Collision Repair:</a:t>
            </a:r>
            <a:br>
              <a:rPr lang="en-US" altLang="en-US" sz="4400" dirty="0" smtClean="0"/>
            </a:br>
            <a:r>
              <a:rPr lang="en-US" altLang="en-US" sz="4400" dirty="0" smtClean="0"/>
              <a:t>Introduction and Careers</a:t>
            </a:r>
          </a:p>
        </p:txBody>
      </p:sp>
      <p:sp>
        <p:nvSpPr>
          <p:cNvPr id="117763" name="Rectangle 5"/>
          <p:cNvSpPr>
            <a:spLocks noGrp="1" noChangeArrowheads="1"/>
          </p:cNvSpPr>
          <p:nvPr>
            <p:ph type="subTitle" idx="4294967295"/>
          </p:nvPr>
        </p:nvSpPr>
        <p:spPr>
          <a:xfrm>
            <a:off x="762000" y="1143000"/>
            <a:ext cx="7620000" cy="1593850"/>
          </a:xfrm>
          <a:noFill/>
        </p:spPr>
        <p:txBody>
          <a:bodyPr/>
          <a:lstStyle/>
          <a:p>
            <a:pPr marL="0" indent="0" algn="ctr" eaLnBrk="1" hangingPunct="1">
              <a:buFontTx/>
              <a:buNone/>
            </a:pPr>
            <a:r>
              <a:rPr lang="en-US" altLang="en-US" sz="3600" dirty="0" smtClean="0"/>
              <a:t>Chapter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5"/>
          <p:cNvSpPr txBox="1">
            <a:spLocks noChangeArrowheads="1"/>
          </p:cNvSpPr>
          <p:nvPr/>
        </p:nvSpPr>
        <p:spPr bwMode="auto">
          <a:xfrm>
            <a:off x="990600" y="4876800"/>
            <a:ext cx="73310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1-3  </a:t>
            </a:r>
            <a:r>
              <a:rPr lang="en-US" altLang="en-US" sz="1800"/>
              <a:t>The modern body shop is equipped with specialized</a:t>
            </a:r>
          </a:p>
          <a:p>
            <a:r>
              <a:rPr lang="en-US" altLang="en-US" sz="1800"/>
              <a:t>equipment and well-trained personnel. It can be a safe and enjoyable</a:t>
            </a:r>
          </a:p>
          <a:p>
            <a:r>
              <a:rPr lang="en-US" altLang="en-US" sz="1800"/>
              <a:t>place to work if safety rules are followed. If not, it can be a very</a:t>
            </a:r>
          </a:p>
          <a:p>
            <a:r>
              <a:rPr lang="en-US" altLang="en-US" sz="1800"/>
              <a:t>dangerous place!</a:t>
            </a:r>
          </a:p>
          <a:p>
            <a:endParaRPr lang="en-US" altLang="en-US" sz="1800"/>
          </a:p>
        </p:txBody>
      </p:sp>
      <p:pic>
        <p:nvPicPr>
          <p:cNvPr id="136195" name="Picture 3" descr="1418073563_Fig 01-0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5663"/>
            <a:ext cx="67818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632988"/>
            <a:ext cx="7772400" cy="1143000"/>
          </a:xfrm>
        </p:spPr>
        <p:txBody>
          <a:bodyPr/>
          <a:lstStyle/>
          <a:p>
            <a:pPr eaLnBrk="1" hangingPunct="1"/>
            <a:r>
              <a:rPr lang="en-US" altLang="en-US" dirty="0" smtClean="0">
                <a:solidFill>
                  <a:schemeClr val="tx1"/>
                </a:solidFill>
              </a:rPr>
              <a:t>Body Shop (continued)</a:t>
            </a:r>
          </a:p>
        </p:txBody>
      </p:sp>
      <p:sp>
        <p:nvSpPr>
          <p:cNvPr id="137219" name="Rectangle 3"/>
          <p:cNvSpPr>
            <a:spLocks noGrp="1" noChangeArrowheads="1"/>
          </p:cNvSpPr>
          <p:nvPr>
            <p:ph type="body" idx="4294967295"/>
          </p:nvPr>
        </p:nvSpPr>
        <p:spPr>
          <a:xfrm>
            <a:off x="457200" y="1905000"/>
            <a:ext cx="7772400" cy="4114800"/>
          </a:xfrm>
        </p:spPr>
        <p:txBody>
          <a:bodyPr>
            <a:normAutofit fontScale="92500" lnSpcReduction="10000"/>
          </a:bodyPr>
          <a:lstStyle/>
          <a:p>
            <a:pPr eaLnBrk="1" hangingPunct="1"/>
            <a:r>
              <a:rPr lang="en-US" altLang="en-US" dirty="0" smtClean="0"/>
              <a:t>Dealership body shop</a:t>
            </a:r>
          </a:p>
          <a:p>
            <a:pPr lvl="1" eaLnBrk="1" hangingPunct="1"/>
            <a:r>
              <a:rPr lang="en-US" altLang="en-US" dirty="0" smtClean="0"/>
              <a:t>Owned and managed under guidance of a new car dealership, such as General Motors, Chrysler, Lexus, etc.</a:t>
            </a:r>
          </a:p>
          <a:p>
            <a:pPr eaLnBrk="1" hangingPunct="1"/>
            <a:r>
              <a:rPr lang="en-US" altLang="en-US" dirty="0" smtClean="0"/>
              <a:t>Progression or production shop</a:t>
            </a:r>
          </a:p>
          <a:p>
            <a:pPr lvl="1" eaLnBrk="1" hangingPunct="1"/>
            <a:r>
              <a:rPr lang="en-US" altLang="en-US" dirty="0" smtClean="0"/>
              <a:t>Assembly line organization with specialists in each area of repair</a:t>
            </a:r>
          </a:p>
          <a:p>
            <a:pPr eaLnBrk="1" hangingPunct="1"/>
            <a:r>
              <a:rPr lang="en-US" altLang="en-US" dirty="0" smtClean="0"/>
              <a:t>Specialty shop</a:t>
            </a:r>
          </a:p>
          <a:p>
            <a:pPr lvl="1" eaLnBrk="1" hangingPunct="1"/>
            <a:r>
              <a:rPr lang="en-US" altLang="en-US" dirty="0" smtClean="0"/>
              <a:t>Performs only specific types of repairs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762000" y="609600"/>
            <a:ext cx="7772400" cy="1143000"/>
          </a:xfrm>
        </p:spPr>
        <p:txBody>
          <a:bodyPr/>
          <a:lstStyle/>
          <a:p>
            <a:pPr eaLnBrk="1" hangingPunct="1"/>
            <a:r>
              <a:rPr lang="en-US" altLang="en-US" dirty="0" smtClean="0">
                <a:solidFill>
                  <a:schemeClr val="tx1"/>
                </a:solidFill>
              </a:rPr>
              <a:t>Damage Estimating</a:t>
            </a:r>
          </a:p>
        </p:txBody>
      </p:sp>
      <p:sp>
        <p:nvSpPr>
          <p:cNvPr id="139267" name="Rectangle 3"/>
          <p:cNvSpPr>
            <a:spLocks noGrp="1" noChangeArrowheads="1"/>
          </p:cNvSpPr>
          <p:nvPr>
            <p:ph type="body" idx="4294967295"/>
          </p:nvPr>
        </p:nvSpPr>
        <p:spPr>
          <a:xfrm>
            <a:off x="685800" y="1905000"/>
            <a:ext cx="7772400" cy="4114800"/>
          </a:xfrm>
        </p:spPr>
        <p:txBody>
          <a:bodyPr/>
          <a:lstStyle/>
          <a:p>
            <a:pPr eaLnBrk="1" hangingPunct="1"/>
            <a:r>
              <a:rPr lang="en-US" altLang="en-US" dirty="0" smtClean="0"/>
              <a:t>Damage estimate </a:t>
            </a:r>
          </a:p>
          <a:p>
            <a:pPr lvl="1" eaLnBrk="1" hangingPunct="1"/>
            <a:r>
              <a:rPr lang="en-US" altLang="en-US" dirty="0" smtClean="0"/>
              <a:t>Prepared to calculate cost of repairs</a:t>
            </a:r>
          </a:p>
          <a:p>
            <a:pPr lvl="1" eaLnBrk="1" hangingPunct="1"/>
            <a:r>
              <a:rPr lang="en-US" altLang="en-US" dirty="0" smtClean="0"/>
              <a:t>Labor, parts, and materials must be added to find total cost of repair</a:t>
            </a:r>
          </a:p>
          <a:p>
            <a:pPr eaLnBrk="1" hangingPunct="1"/>
            <a:r>
              <a:rPr lang="en-US" altLang="en-US" dirty="0" smtClean="0"/>
              <a:t>Estimator</a:t>
            </a:r>
            <a:r>
              <a:rPr lang="en-US" altLang="en-US" b="1" dirty="0" smtClean="0"/>
              <a:t> </a:t>
            </a:r>
          </a:p>
          <a:p>
            <a:pPr lvl="1" eaLnBrk="1" hangingPunct="1"/>
            <a:r>
              <a:rPr lang="en-US" altLang="en-US" dirty="0" smtClean="0"/>
              <a:t>Makes an appraisal of vehicle damage</a:t>
            </a:r>
          </a:p>
          <a:p>
            <a:pPr lvl="1" eaLnBrk="1" hangingPunct="1"/>
            <a:r>
              <a:rPr lang="en-US" altLang="en-US" dirty="0" smtClean="0"/>
              <a:t>Determines what must be done to repair the vehicle</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685800" y="609600"/>
            <a:ext cx="7772400" cy="1143000"/>
          </a:xfrm>
        </p:spPr>
        <p:txBody>
          <a:bodyPr/>
          <a:lstStyle/>
          <a:p>
            <a:pPr eaLnBrk="1" hangingPunct="1"/>
            <a:r>
              <a:rPr lang="en-US" altLang="en-US" dirty="0" smtClean="0"/>
              <a:t>Body Shop Repairs</a:t>
            </a:r>
          </a:p>
        </p:txBody>
      </p:sp>
      <p:sp>
        <p:nvSpPr>
          <p:cNvPr id="141315" name="Rectangle 3"/>
          <p:cNvSpPr>
            <a:spLocks noGrp="1" noChangeArrowheads="1"/>
          </p:cNvSpPr>
          <p:nvPr>
            <p:ph type="body" idx="4294967295"/>
          </p:nvPr>
        </p:nvSpPr>
        <p:spPr>
          <a:xfrm>
            <a:off x="702398" y="1828800"/>
            <a:ext cx="7772400" cy="4114800"/>
          </a:xfrm>
        </p:spPr>
        <p:txBody>
          <a:bodyPr>
            <a:normAutofit lnSpcReduction="10000"/>
          </a:bodyPr>
          <a:lstStyle/>
          <a:p>
            <a:pPr eaLnBrk="1" hangingPunct="1"/>
            <a:r>
              <a:rPr lang="en-US" altLang="en-US" dirty="0" smtClean="0"/>
              <a:t>Repair order</a:t>
            </a:r>
          </a:p>
          <a:p>
            <a:pPr lvl="1" eaLnBrk="1" hangingPunct="1"/>
            <a:r>
              <a:rPr lang="en-US" altLang="en-US" dirty="0" smtClean="0"/>
              <a:t>Summary of repair instructions</a:t>
            </a:r>
          </a:p>
          <a:p>
            <a:pPr lvl="1" eaLnBrk="1" hangingPunct="1"/>
            <a:r>
              <a:rPr lang="en-US" altLang="en-US" dirty="0" smtClean="0"/>
              <a:t>Repairs are carried out according to these instructions</a:t>
            </a:r>
          </a:p>
          <a:p>
            <a:pPr eaLnBrk="1" hangingPunct="1"/>
            <a:r>
              <a:rPr lang="en-US" altLang="en-US" dirty="0" err="1" smtClean="0"/>
              <a:t>Washup</a:t>
            </a:r>
            <a:r>
              <a:rPr lang="en-US" altLang="en-US" b="1" dirty="0" smtClean="0"/>
              <a:t> </a:t>
            </a:r>
          </a:p>
          <a:p>
            <a:pPr lvl="1" eaLnBrk="1" hangingPunct="1"/>
            <a:r>
              <a:rPr lang="en-US" altLang="en-US" dirty="0" smtClean="0"/>
              <a:t>Thorough cleaning of vehicle with soap and water</a:t>
            </a:r>
          </a:p>
          <a:p>
            <a:pPr lvl="1" eaLnBrk="1" hangingPunct="1"/>
            <a:r>
              <a:rPr lang="en-US" altLang="en-US" dirty="0" smtClean="0"/>
              <a:t>Followed by wiping body down with wax-and-grease remover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1600200" y="48006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tx2"/>
                </a:solidFill>
              </a:rPr>
              <a:t>FIGURE 1-7</a:t>
            </a:r>
            <a:r>
              <a:rPr lang="en-US" altLang="en-US" sz="1800">
                <a:solidFill>
                  <a:schemeClr val="tx2"/>
                </a:solidFill>
              </a:rPr>
              <a:t>  </a:t>
            </a:r>
            <a:r>
              <a:rPr lang="en-US" altLang="en-US" sz="1800"/>
              <a:t>Before starting repairs, body shops usually wash the vehicle thoroughly to remove road dirt. </a:t>
            </a:r>
          </a:p>
        </p:txBody>
      </p:sp>
      <p:pic>
        <p:nvPicPr>
          <p:cNvPr id="143363" name="Picture 4" descr="1418073563_Fig 01-07.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0960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762000" y="609600"/>
            <a:ext cx="7772400" cy="1143000"/>
          </a:xfrm>
        </p:spPr>
        <p:txBody>
          <a:bodyPr/>
          <a:lstStyle/>
          <a:p>
            <a:pPr eaLnBrk="1" hangingPunct="1"/>
            <a:r>
              <a:rPr lang="en-US" altLang="en-US" dirty="0" smtClean="0"/>
              <a:t>Body Shop Repairs (continued)</a:t>
            </a:r>
          </a:p>
        </p:txBody>
      </p:sp>
      <p:sp>
        <p:nvSpPr>
          <p:cNvPr id="145411" name="Rectangle 3"/>
          <p:cNvSpPr>
            <a:spLocks noGrp="1" noChangeArrowheads="1"/>
          </p:cNvSpPr>
          <p:nvPr>
            <p:ph type="body" idx="4294967295"/>
          </p:nvPr>
        </p:nvSpPr>
        <p:spPr>
          <a:xfrm>
            <a:off x="533400" y="1905000"/>
            <a:ext cx="7772400" cy="4114800"/>
          </a:xfrm>
        </p:spPr>
        <p:txBody>
          <a:bodyPr>
            <a:normAutofit fontScale="92500" lnSpcReduction="20000"/>
          </a:bodyPr>
          <a:lstStyle/>
          <a:p>
            <a:pPr eaLnBrk="1" hangingPunct="1"/>
            <a:r>
              <a:rPr lang="en-US" altLang="en-US" dirty="0" smtClean="0"/>
              <a:t>Metalworking areas</a:t>
            </a:r>
          </a:p>
          <a:p>
            <a:pPr lvl="1" eaLnBrk="1" hangingPunct="1"/>
            <a:r>
              <a:rPr lang="en-US" altLang="en-US" dirty="0" smtClean="0"/>
              <a:t>Shop locations where damaged parts are removed, repaired, and installed</a:t>
            </a:r>
          </a:p>
          <a:p>
            <a:pPr lvl="1" eaLnBrk="1" hangingPunct="1"/>
            <a:r>
              <a:rPr lang="en-US" altLang="en-US" dirty="0" smtClean="0"/>
              <a:t>Used for most collision repair tasks</a:t>
            </a:r>
          </a:p>
          <a:p>
            <a:pPr eaLnBrk="1" hangingPunct="1"/>
            <a:r>
              <a:rPr lang="en-US" altLang="en-US" dirty="0" smtClean="0"/>
              <a:t>Vehicle measurement:</a:t>
            </a:r>
            <a:r>
              <a:rPr lang="en-US" altLang="en-US" i="1" dirty="0" smtClean="0"/>
              <a:t> </a:t>
            </a:r>
            <a:r>
              <a:rPr lang="en-US" altLang="en-US" dirty="0" smtClean="0"/>
              <a:t>helps determine extent and direction of major damage</a:t>
            </a:r>
          </a:p>
          <a:p>
            <a:pPr eaLnBrk="1" hangingPunct="1"/>
            <a:r>
              <a:rPr lang="en-US" altLang="en-US" dirty="0" smtClean="0"/>
              <a:t>Frame/unibody straightening</a:t>
            </a:r>
            <a:r>
              <a:rPr lang="en-US" altLang="en-US" i="1" dirty="0" smtClean="0"/>
              <a:t> </a:t>
            </a:r>
            <a:r>
              <a:rPr lang="en-US" altLang="en-US" dirty="0" smtClean="0"/>
              <a:t>equipment</a:t>
            </a:r>
          </a:p>
          <a:p>
            <a:pPr lvl="1" eaLnBrk="1" hangingPunct="1"/>
            <a:r>
              <a:rPr lang="en-US" altLang="en-US" dirty="0" smtClean="0"/>
              <a:t>Large steel framework, large steel towers, pulling chains, and hydraulic rams to pull frame or body back into its original position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5"/>
          <p:cNvSpPr txBox="1">
            <a:spLocks noChangeArrowheads="1"/>
          </p:cNvSpPr>
          <p:nvPr/>
        </p:nvSpPr>
        <p:spPr bwMode="auto">
          <a:xfrm>
            <a:off x="914400" y="4840288"/>
            <a:ext cx="7407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1-8  </a:t>
            </a:r>
            <a:r>
              <a:rPr lang="en-US" altLang="en-US" sz="1800"/>
              <a:t>To start work, you must normally remove damaged outer body parts to gain access to hidden parts that require straightening or replacement. Here the technician is removing a front fender.</a:t>
            </a:r>
          </a:p>
          <a:p>
            <a:endParaRPr lang="en-US" altLang="en-US" sz="1800"/>
          </a:p>
        </p:txBody>
      </p:sp>
      <p:pic>
        <p:nvPicPr>
          <p:cNvPr id="147459" name="Picture 3" descr="1418073563_Fig 01-08.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7818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ChangeArrowheads="1"/>
          </p:cNvSpPr>
          <p:nvPr/>
        </p:nvSpPr>
        <p:spPr bwMode="auto">
          <a:xfrm>
            <a:off x="1295400" y="4572000"/>
            <a:ext cx="647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tx2"/>
                </a:solidFill>
              </a:rPr>
              <a:t>FIGURE 1-12</a:t>
            </a:r>
            <a:r>
              <a:rPr lang="en-US" altLang="en-US" sz="1800">
                <a:solidFill>
                  <a:schemeClr val="tx2"/>
                </a:solidFill>
              </a:rPr>
              <a:t>  </a:t>
            </a:r>
            <a:r>
              <a:rPr lang="en-US" altLang="en-US" sz="1800"/>
              <a:t>Constantly measure as you pull out damage. Here the tram gauge has been set to vehicle specs and compared to reference points on the damaged vehicle. </a:t>
            </a:r>
          </a:p>
        </p:txBody>
      </p:sp>
      <p:pic>
        <p:nvPicPr>
          <p:cNvPr id="148483" name="Picture 4" descr="1418073563_Fig 01-1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17538"/>
            <a:ext cx="65532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609600" y="609600"/>
            <a:ext cx="7772400" cy="1143000"/>
          </a:xfrm>
        </p:spPr>
        <p:txBody>
          <a:bodyPr/>
          <a:lstStyle/>
          <a:p>
            <a:pPr eaLnBrk="1" hangingPunct="1"/>
            <a:r>
              <a:rPr lang="en-US" altLang="en-US" dirty="0" smtClean="0">
                <a:solidFill>
                  <a:schemeClr val="tx1"/>
                </a:solidFill>
              </a:rPr>
              <a:t>Body Shop Repairs (continued)</a:t>
            </a:r>
          </a:p>
        </p:txBody>
      </p:sp>
      <p:sp>
        <p:nvSpPr>
          <p:cNvPr id="150531" name="Rectangle 3"/>
          <p:cNvSpPr>
            <a:spLocks noGrp="1" noChangeArrowheads="1"/>
          </p:cNvSpPr>
          <p:nvPr>
            <p:ph type="body" idx="4294967295"/>
          </p:nvPr>
        </p:nvSpPr>
        <p:spPr>
          <a:xfrm>
            <a:off x="838200" y="1981200"/>
            <a:ext cx="7772400" cy="4114800"/>
          </a:xfrm>
        </p:spPr>
        <p:txBody>
          <a:bodyPr>
            <a:normAutofit fontScale="92500" lnSpcReduction="10000"/>
          </a:bodyPr>
          <a:lstStyle/>
          <a:p>
            <a:pPr eaLnBrk="1" hangingPunct="1"/>
            <a:r>
              <a:rPr lang="en-US" altLang="en-US" dirty="0" smtClean="0"/>
              <a:t>Panel replacement</a:t>
            </a:r>
          </a:p>
          <a:p>
            <a:pPr lvl="1" eaLnBrk="1" hangingPunct="1"/>
            <a:r>
              <a:rPr lang="en-US" altLang="en-US" dirty="0" smtClean="0"/>
              <a:t>Removing panel or body part that is too badly damaged to be fixed</a:t>
            </a:r>
          </a:p>
          <a:p>
            <a:pPr eaLnBrk="1" hangingPunct="1"/>
            <a:r>
              <a:rPr lang="en-US" altLang="en-US" dirty="0" smtClean="0"/>
              <a:t>Panel straightening</a:t>
            </a:r>
            <a:r>
              <a:rPr lang="en-US" altLang="en-US" i="1" dirty="0" smtClean="0"/>
              <a:t> </a:t>
            </a:r>
          </a:p>
          <a:p>
            <a:pPr lvl="1" eaLnBrk="1" hangingPunct="1"/>
            <a:r>
              <a:rPr lang="en-US" altLang="en-US" dirty="0" smtClean="0"/>
              <a:t>Using various hand tools and equipment to force damaged panel back into its original shape</a:t>
            </a:r>
          </a:p>
          <a:p>
            <a:pPr eaLnBrk="1" hangingPunct="1"/>
            <a:r>
              <a:rPr lang="en-US" altLang="en-US" dirty="0" smtClean="0"/>
              <a:t>Paint preparation</a:t>
            </a:r>
          </a:p>
          <a:p>
            <a:pPr lvl="1" eaLnBrk="1" hangingPunct="1"/>
            <a:r>
              <a:rPr lang="en-US" altLang="en-US" dirty="0" smtClean="0"/>
              <a:t>Fine sanding and cleaning to prepare surfaces for refinishing process</a:t>
            </a:r>
          </a:p>
          <a:p>
            <a:pPr eaLnBrk="1" hangingPunct="1"/>
            <a:endParaRPr lang="en-US"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5"/>
          <p:cNvSpPr txBox="1">
            <a:spLocks noChangeArrowheads="1"/>
          </p:cNvSpPr>
          <p:nvPr/>
        </p:nvSpPr>
        <p:spPr bwMode="auto">
          <a:xfrm>
            <a:off x="1127125" y="4611688"/>
            <a:ext cx="6873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1-15  </a:t>
            </a:r>
            <a:r>
              <a:rPr lang="en-US" altLang="en-US" sz="1800"/>
              <a:t>You must restore corrosion protection to all repair</a:t>
            </a:r>
          </a:p>
          <a:p>
            <a:r>
              <a:rPr lang="en-US" altLang="en-US" sz="1800"/>
              <a:t>panels. Various products are available to prevent corrosion or rusting of new panels.</a:t>
            </a:r>
          </a:p>
          <a:p>
            <a:endParaRPr lang="en-US" altLang="en-US" sz="1800"/>
          </a:p>
        </p:txBody>
      </p:sp>
      <p:pic>
        <p:nvPicPr>
          <p:cNvPr id="152579" name="Picture 3" descr="1418073563_Fig 01-15.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04850"/>
            <a:ext cx="66294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1371600" y="495300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chemeClr val="tx2"/>
                </a:solidFill>
              </a:rPr>
              <a:t>FIGURE 1-1</a:t>
            </a:r>
            <a:r>
              <a:rPr lang="en-US" altLang="en-US" sz="1800" dirty="0">
                <a:solidFill>
                  <a:schemeClr val="tx2"/>
                </a:solidFill>
              </a:rPr>
              <a:t> </a:t>
            </a:r>
            <a:r>
              <a:rPr lang="en-US" altLang="en-US" sz="1800" dirty="0"/>
              <a:t>During a major collision, like this head-on crash</a:t>
            </a:r>
          </a:p>
          <a:p>
            <a:r>
              <a:rPr lang="en-US" altLang="en-US" sz="1800" dirty="0"/>
              <a:t>test, tremendous energy is dissipated into the body/frame structures of both cars.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70" y="1208800"/>
            <a:ext cx="5878830" cy="30050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5"/>
          <p:cNvSpPr txBox="1">
            <a:spLocks noChangeArrowheads="1"/>
          </p:cNvSpPr>
          <p:nvPr/>
        </p:nvSpPr>
        <p:spPr bwMode="auto">
          <a:xfrm>
            <a:off x="1012825" y="4419600"/>
            <a:ext cx="7826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1-17  </a:t>
            </a:r>
            <a:r>
              <a:rPr lang="en-US" altLang="en-US" sz="1800"/>
              <a:t>A technician replaces a small air bag located on</a:t>
            </a:r>
          </a:p>
          <a:p>
            <a:r>
              <a:rPr lang="en-US" altLang="en-US" sz="1800"/>
              <a:t>the inside of the door frame. Note how the technician stays to one</a:t>
            </a:r>
          </a:p>
          <a:p>
            <a:r>
              <a:rPr lang="en-US" altLang="en-US" sz="1800"/>
              <a:t>side in case the air bag accidentally deploys. Air bags deploy with a</a:t>
            </a:r>
          </a:p>
          <a:p>
            <a:r>
              <a:rPr lang="en-US" altLang="en-US" sz="1800"/>
              <a:t>“bang” and can cause injury to your arms, hands, and face.</a:t>
            </a:r>
          </a:p>
          <a:p>
            <a:pPr>
              <a:spcBef>
                <a:spcPct val="50000"/>
              </a:spcBef>
            </a:pPr>
            <a:endParaRPr lang="en-US" altLang="en-US" sz="1800"/>
          </a:p>
        </p:txBody>
      </p:sp>
      <p:pic>
        <p:nvPicPr>
          <p:cNvPr id="153603" name="Picture 3" descr="1418073563_Fig 01-17.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65188"/>
            <a:ext cx="73152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15756"/>
          <a:stretch>
            <a:fillRect/>
          </a:stretch>
        </p:blipFill>
        <p:spPr>
          <a:xfrm>
            <a:off x="1128665" y="762000"/>
            <a:ext cx="7086600" cy="3813175"/>
          </a:xfrm>
          <a:noFill/>
        </p:spPr>
      </p:pic>
      <p:sp>
        <p:nvSpPr>
          <p:cNvPr id="154627" name="Rectangle 4"/>
          <p:cNvSpPr>
            <a:spLocks noChangeArrowheads="1"/>
          </p:cNvSpPr>
          <p:nvPr/>
        </p:nvSpPr>
        <p:spPr bwMode="auto">
          <a:xfrm>
            <a:off x="214265" y="4800600"/>
            <a:ext cx="891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chemeClr val="tx2"/>
                </a:solidFill>
              </a:rPr>
              <a:t>FIGURE 1-18</a:t>
            </a:r>
            <a:r>
              <a:rPr lang="en-US" altLang="en-US" sz="1800" dirty="0">
                <a:solidFill>
                  <a:schemeClr val="tx2"/>
                </a:solidFill>
              </a:rPr>
              <a:t>  </a:t>
            </a:r>
            <a:r>
              <a:rPr lang="en-US" altLang="en-US" sz="1800" dirty="0"/>
              <a:t>Note the basic steps for removing a dent from a metal part. (A) Often panels have minor damage that can be repaired. (B) When a dent cannot be hammered out from inside the panel, a nail weld gun can be used. (C) With pull pins welded into the dent, attach a puller to each pin for forcing out the low spot. (D) After pulling damage, cut and grind off the pins until they are almost flush with the panel surface.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20361"/>
          <a:stretch>
            <a:fillRect/>
          </a:stretch>
        </p:blipFill>
        <p:spPr>
          <a:xfrm>
            <a:off x="1295400" y="609600"/>
            <a:ext cx="6560349" cy="4233863"/>
          </a:xfrm>
          <a:noFill/>
        </p:spPr>
      </p:pic>
      <p:sp>
        <p:nvSpPr>
          <p:cNvPr id="156675" name="Rectangle 3"/>
          <p:cNvSpPr>
            <a:spLocks noChangeArrowheads="1"/>
          </p:cNvSpPr>
          <p:nvPr/>
        </p:nvSpPr>
        <p:spPr bwMode="auto">
          <a:xfrm>
            <a:off x="262731" y="5029200"/>
            <a:ext cx="8763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1–19</a:t>
            </a:r>
            <a:r>
              <a:rPr lang="en-US" altLang="en-US" sz="1800" dirty="0"/>
              <a:t>  Body filler is commonly needed to smooth and level metal that has been straightened. (A) Mix body filler and hardener in correct proportions. (B) Apply the body filler to the clean body surface right away.  (C) As soon as filler starts to solidify, use a coarse “cheese grater” file to rough out the shape. (D) After grating the filler, use an air sander and coarse grit sandpaper to cut the filler down more.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5"/>
          <p:cNvSpPr txBox="1">
            <a:spLocks noChangeArrowheads="1"/>
          </p:cNvSpPr>
          <p:nvPr/>
        </p:nvSpPr>
        <p:spPr bwMode="auto">
          <a:xfrm>
            <a:off x="228600" y="5124271"/>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1-22  </a:t>
            </a:r>
            <a:r>
              <a:rPr lang="en-US" altLang="en-US" sz="1800" dirty="0"/>
              <a:t>Self-etch or epoxy primer must be sprayed over all bare metal to bond to the metal. Primer-</a:t>
            </a:r>
            <a:r>
              <a:rPr lang="en-US" altLang="en-US" sz="1800" dirty="0" err="1"/>
              <a:t>surfacer</a:t>
            </a:r>
            <a:r>
              <a:rPr lang="en-US" altLang="en-US" sz="1800" dirty="0"/>
              <a:t> is often sprayed over body filler and the repair area to help level the repair area. Allow each coat of primer to flash properly before applying the next coat</a:t>
            </a:r>
            <a:r>
              <a:rPr lang="en-US" altLang="en-US" sz="1800" dirty="0" smtClean="0"/>
              <a:t>.</a:t>
            </a:r>
            <a:endParaRPr lang="en-US" altLang="en-US" sz="1800" dirty="0"/>
          </a:p>
        </p:txBody>
      </p:sp>
      <p:pic>
        <p:nvPicPr>
          <p:cNvPr id="158723" name="Picture 3" descr="1418073563_Fig 01-2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086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609600" y="609600"/>
            <a:ext cx="7772400" cy="1143000"/>
          </a:xfrm>
        </p:spPr>
        <p:txBody>
          <a:bodyPr/>
          <a:lstStyle/>
          <a:p>
            <a:pPr eaLnBrk="1" hangingPunct="1"/>
            <a:r>
              <a:rPr lang="en-US" altLang="en-US" dirty="0" smtClean="0">
                <a:solidFill>
                  <a:schemeClr val="tx1"/>
                </a:solidFill>
              </a:rPr>
              <a:t>Body Shop Repairs (continued)</a:t>
            </a:r>
          </a:p>
        </p:txBody>
      </p:sp>
      <p:sp>
        <p:nvSpPr>
          <p:cNvPr id="159747" name="Rectangle 3"/>
          <p:cNvSpPr>
            <a:spLocks noGrp="1" noChangeArrowheads="1"/>
          </p:cNvSpPr>
          <p:nvPr>
            <p:ph type="body" idx="4294967295"/>
          </p:nvPr>
        </p:nvSpPr>
        <p:spPr>
          <a:xfrm>
            <a:off x="533400" y="1905000"/>
            <a:ext cx="7772400" cy="4114800"/>
          </a:xfrm>
        </p:spPr>
        <p:txBody>
          <a:bodyPr>
            <a:normAutofit fontScale="92500" lnSpcReduction="20000"/>
          </a:bodyPr>
          <a:lstStyle/>
          <a:p>
            <a:pPr eaLnBrk="1" hangingPunct="1"/>
            <a:r>
              <a:rPr lang="en-US" altLang="en-US" dirty="0" smtClean="0"/>
              <a:t>Mixing room or mixing lab</a:t>
            </a:r>
          </a:p>
          <a:p>
            <a:pPr lvl="1" eaLnBrk="1" hangingPunct="1"/>
            <a:r>
              <a:rPr lang="en-US" altLang="en-US" dirty="0" smtClean="0"/>
              <a:t>Power-ventilated area where refinish materials are mixed and prepared for application</a:t>
            </a:r>
          </a:p>
          <a:p>
            <a:pPr eaLnBrk="1" hangingPunct="1"/>
            <a:r>
              <a:rPr lang="en-US" altLang="en-US" dirty="0" smtClean="0"/>
              <a:t>Refinishing or repainting</a:t>
            </a:r>
          </a:p>
          <a:p>
            <a:pPr lvl="1" eaLnBrk="1" hangingPunct="1"/>
            <a:r>
              <a:rPr lang="en-US" altLang="en-US" dirty="0" smtClean="0"/>
              <a:t>Steps needed to properly restore the vehicle’s finish or paint</a:t>
            </a:r>
          </a:p>
          <a:p>
            <a:pPr eaLnBrk="1" hangingPunct="1"/>
            <a:r>
              <a:rPr lang="en-US" altLang="en-US" dirty="0" smtClean="0"/>
              <a:t>Drying</a:t>
            </a:r>
          </a:p>
          <a:p>
            <a:pPr lvl="1" eaLnBrk="1" hangingPunct="1"/>
            <a:r>
              <a:rPr lang="en-US" altLang="en-US" dirty="0" smtClean="0"/>
              <a:t>Using different methods to cure fresh paint</a:t>
            </a:r>
          </a:p>
          <a:p>
            <a:pPr lvl="2" eaLnBrk="1" hangingPunct="1"/>
            <a:r>
              <a:rPr lang="en-US" altLang="en-US" sz="2600" dirty="0" smtClean="0"/>
              <a:t>Air drying-allows the paint to dry naturally</a:t>
            </a:r>
          </a:p>
          <a:p>
            <a:pPr lvl="2" eaLnBrk="1" hangingPunct="1"/>
            <a:r>
              <a:rPr lang="en-US" altLang="en-US" sz="2600" dirty="0" smtClean="0"/>
              <a:t>Forced drying-uses equipment to accelerate cure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5"/>
          <p:cNvSpPr txBox="1">
            <a:spLocks noChangeArrowheads="1"/>
          </p:cNvSpPr>
          <p:nvPr/>
        </p:nvSpPr>
        <p:spPr bwMode="auto">
          <a:xfrm>
            <a:off x="838200" y="4724400"/>
            <a:ext cx="7788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1-25  </a:t>
            </a:r>
            <a:r>
              <a:rPr lang="en-US" altLang="en-US" sz="1800"/>
              <a:t>Most large body shops have their own paint mixing room. </a:t>
            </a:r>
          </a:p>
          <a:p>
            <a:r>
              <a:rPr lang="en-US" altLang="en-US" sz="1800"/>
              <a:t>It has all color pigments and other ingredients for mixing paint materials. Mixing rooms also have forced ventilation to prevent buildup of paint fumes.</a:t>
            </a:r>
          </a:p>
          <a:p>
            <a:endParaRPr lang="en-US" altLang="en-US" sz="1800"/>
          </a:p>
        </p:txBody>
      </p:sp>
      <p:pic>
        <p:nvPicPr>
          <p:cNvPr id="161795" name="Picture 3" descr="1418073563_Fig 01-25.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1628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1225" b="19614"/>
          <a:stretch>
            <a:fillRect/>
          </a:stretch>
        </p:blipFill>
        <p:spPr>
          <a:xfrm>
            <a:off x="721259" y="1371600"/>
            <a:ext cx="7253288" cy="2282825"/>
          </a:xfrm>
          <a:noFill/>
        </p:spPr>
      </p:pic>
      <p:sp>
        <p:nvSpPr>
          <p:cNvPr id="162819" name="Rectangle 4"/>
          <p:cNvSpPr>
            <a:spLocks noChangeArrowheads="1"/>
          </p:cNvSpPr>
          <p:nvPr/>
        </p:nvSpPr>
        <p:spPr bwMode="auto">
          <a:xfrm>
            <a:off x="685800" y="4495800"/>
            <a:ext cx="769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chemeClr val="tx2"/>
                </a:solidFill>
              </a:rPr>
              <a:t>FIGURE 1-29</a:t>
            </a:r>
            <a:r>
              <a:rPr lang="en-US" altLang="en-US" sz="1800" dirty="0">
                <a:solidFill>
                  <a:schemeClr val="tx2"/>
                </a:solidFill>
              </a:rPr>
              <a:t>  </a:t>
            </a:r>
            <a:r>
              <a:rPr lang="en-US" altLang="en-US" sz="1800" dirty="0"/>
              <a:t>Excellent hand-eye coordination and specialized knowledge is needed to be a professional painter. (A) When painting a vehicle, keep the gun the correct distance from the surface. Also keep the gun parallel with the surface. Hold the air hose so it cannot touch and damage the wet paint. (B) When painting, try to move the spray gun smoothly and evenly. Use straight line paint strokes that overlap evenly. </a:t>
            </a:r>
            <a:endParaRPr lang="en-US" altLang="en-US" sz="1800"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533400" y="685800"/>
            <a:ext cx="7772400" cy="1143000"/>
          </a:xfrm>
        </p:spPr>
        <p:txBody>
          <a:bodyPr/>
          <a:lstStyle/>
          <a:p>
            <a:pPr eaLnBrk="1" hangingPunct="1"/>
            <a:r>
              <a:rPr lang="en-US" altLang="en-US" dirty="0" smtClean="0">
                <a:solidFill>
                  <a:schemeClr val="tx1"/>
                </a:solidFill>
              </a:rPr>
              <a:t>Body Shop Repairs (continued)</a:t>
            </a:r>
          </a:p>
        </p:txBody>
      </p:sp>
      <p:sp>
        <p:nvSpPr>
          <p:cNvPr id="164867" name="Rectangle 3"/>
          <p:cNvSpPr>
            <a:spLocks noGrp="1" noChangeArrowheads="1"/>
          </p:cNvSpPr>
          <p:nvPr>
            <p:ph type="body" idx="4294967295"/>
          </p:nvPr>
        </p:nvSpPr>
        <p:spPr>
          <a:xfrm>
            <a:off x="533400" y="1981200"/>
            <a:ext cx="7772400" cy="4114800"/>
          </a:xfrm>
        </p:spPr>
        <p:txBody>
          <a:bodyPr>
            <a:normAutofit fontScale="92500" lnSpcReduction="20000"/>
          </a:bodyPr>
          <a:lstStyle/>
          <a:p>
            <a:pPr eaLnBrk="1" hangingPunct="1"/>
            <a:r>
              <a:rPr lang="en-US" altLang="en-US" dirty="0" smtClean="0"/>
              <a:t>Post-painting operations</a:t>
            </a:r>
          </a:p>
          <a:p>
            <a:pPr lvl="1" eaLnBrk="1" hangingPunct="1"/>
            <a:r>
              <a:rPr lang="en-US" altLang="en-US" dirty="0" smtClean="0"/>
              <a:t>Removing masking tape, reinstalling parts, and cleaning vehicle</a:t>
            </a:r>
          </a:p>
          <a:p>
            <a:pPr eaLnBrk="1" hangingPunct="1"/>
            <a:r>
              <a:rPr lang="en-US" altLang="en-US" dirty="0" smtClean="0"/>
              <a:t>Mechanical repairs</a:t>
            </a:r>
            <a:r>
              <a:rPr lang="en-US" altLang="en-US" i="1" dirty="0" smtClean="0"/>
              <a:t> </a:t>
            </a:r>
          </a:p>
          <a:p>
            <a:pPr lvl="1" eaLnBrk="1" hangingPunct="1"/>
            <a:r>
              <a:rPr lang="en-US" altLang="en-US" dirty="0" smtClean="0"/>
              <a:t>Tasks such as replacing damaged water pump, radiator, or engine bracket</a:t>
            </a:r>
          </a:p>
          <a:p>
            <a:pPr eaLnBrk="1" hangingPunct="1"/>
            <a:r>
              <a:rPr lang="en-US" altLang="en-US" dirty="0" smtClean="0"/>
              <a:t>Electrical repairs</a:t>
            </a:r>
            <a:r>
              <a:rPr lang="en-US" altLang="en-US" i="1" dirty="0" smtClean="0"/>
              <a:t> </a:t>
            </a:r>
          </a:p>
          <a:p>
            <a:pPr lvl="1" eaLnBrk="1" hangingPunct="1"/>
            <a:r>
              <a:rPr lang="en-US" altLang="en-US" dirty="0" smtClean="0"/>
              <a:t>Tasks such as repairing severed wiring, replacing engine sensors, and scanning for computer or wiring problems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609600" y="685800"/>
            <a:ext cx="7772400" cy="1143000"/>
          </a:xfrm>
        </p:spPr>
        <p:txBody>
          <a:bodyPr/>
          <a:lstStyle/>
          <a:p>
            <a:pPr eaLnBrk="1" hangingPunct="1"/>
            <a:r>
              <a:rPr lang="en-US" altLang="en-US" dirty="0" smtClean="0">
                <a:solidFill>
                  <a:schemeClr val="tx1"/>
                </a:solidFill>
              </a:rPr>
              <a:t>Complete Collision Services</a:t>
            </a:r>
          </a:p>
        </p:txBody>
      </p:sp>
      <p:sp>
        <p:nvSpPr>
          <p:cNvPr id="166915" name="Rectangle 3"/>
          <p:cNvSpPr>
            <a:spLocks noGrp="1" noChangeArrowheads="1"/>
          </p:cNvSpPr>
          <p:nvPr>
            <p:ph type="body" idx="4294967295"/>
          </p:nvPr>
        </p:nvSpPr>
        <p:spPr>
          <a:xfrm>
            <a:off x="762000" y="1981200"/>
            <a:ext cx="7772400" cy="4114800"/>
          </a:xfrm>
        </p:spPr>
        <p:txBody>
          <a:bodyPr>
            <a:normAutofit lnSpcReduction="10000"/>
          </a:bodyPr>
          <a:lstStyle/>
          <a:p>
            <a:pPr eaLnBrk="1" hangingPunct="1"/>
            <a:r>
              <a:rPr lang="en-US" altLang="en-US" dirty="0" smtClean="0"/>
              <a:t>Many body shops offer complete collision services</a:t>
            </a:r>
          </a:p>
          <a:p>
            <a:pPr lvl="1" eaLnBrk="1" hangingPunct="1"/>
            <a:r>
              <a:rPr lang="en-US" altLang="en-US" dirty="0" smtClean="0"/>
              <a:t>Wheel alignment</a:t>
            </a:r>
          </a:p>
          <a:p>
            <a:pPr lvl="1" eaLnBrk="1" hangingPunct="1"/>
            <a:r>
              <a:rPr lang="en-US" altLang="en-US" dirty="0" smtClean="0"/>
              <a:t>Cooling system repairs</a:t>
            </a:r>
          </a:p>
          <a:p>
            <a:pPr lvl="1" eaLnBrk="1" hangingPunct="1"/>
            <a:r>
              <a:rPr lang="en-US" altLang="en-US" dirty="0" smtClean="0"/>
              <a:t>Electrical repairs</a:t>
            </a:r>
          </a:p>
          <a:p>
            <a:pPr lvl="1" eaLnBrk="1" hangingPunct="1"/>
            <a:r>
              <a:rPr lang="en-US" altLang="en-US" dirty="0" smtClean="0"/>
              <a:t>Suspension repairs</a:t>
            </a:r>
          </a:p>
          <a:p>
            <a:pPr lvl="1" eaLnBrk="1" hangingPunct="1"/>
            <a:r>
              <a:rPr lang="en-US" altLang="en-US" dirty="0" smtClean="0"/>
              <a:t>Air-conditioning repairs</a:t>
            </a:r>
          </a:p>
          <a:p>
            <a:pPr lvl="1" eaLnBrk="1" hangingPunct="1"/>
            <a:r>
              <a:rPr lang="en-US" altLang="en-US" dirty="0" smtClean="0"/>
              <a:t>Glass replacement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685800" y="533400"/>
            <a:ext cx="7772400" cy="1143000"/>
          </a:xfrm>
        </p:spPr>
        <p:txBody>
          <a:bodyPr/>
          <a:lstStyle/>
          <a:p>
            <a:pPr eaLnBrk="1" hangingPunct="1"/>
            <a:r>
              <a:rPr lang="en-US" altLang="en-US" dirty="0" smtClean="0"/>
              <a:t>Auto Body Careers</a:t>
            </a:r>
          </a:p>
        </p:txBody>
      </p:sp>
      <p:sp>
        <p:nvSpPr>
          <p:cNvPr id="168963" name="Rectangle 3"/>
          <p:cNvSpPr>
            <a:spLocks noGrp="1" noChangeArrowheads="1"/>
          </p:cNvSpPr>
          <p:nvPr>
            <p:ph type="body" idx="4294967295"/>
          </p:nvPr>
        </p:nvSpPr>
        <p:spPr>
          <a:xfrm>
            <a:off x="609600" y="1828800"/>
            <a:ext cx="7772400" cy="4114800"/>
          </a:xfrm>
        </p:spPr>
        <p:txBody>
          <a:bodyPr>
            <a:normAutofit fontScale="92500" lnSpcReduction="20000"/>
          </a:bodyPr>
          <a:lstStyle/>
          <a:p>
            <a:pPr eaLnBrk="1" hangingPunct="1"/>
            <a:r>
              <a:rPr lang="en-US" altLang="en-US" dirty="0" smtClean="0"/>
              <a:t>Auto body technicians must have basic skills in the following areas:</a:t>
            </a:r>
          </a:p>
          <a:p>
            <a:pPr lvl="1" eaLnBrk="1" hangingPunct="1"/>
            <a:r>
              <a:rPr lang="en-US" altLang="en-US" dirty="0" smtClean="0"/>
              <a:t>Metalworker</a:t>
            </a:r>
          </a:p>
          <a:p>
            <a:pPr lvl="1" eaLnBrk="1" hangingPunct="1"/>
            <a:r>
              <a:rPr lang="en-US" altLang="en-US" dirty="0" smtClean="0"/>
              <a:t>Welder</a:t>
            </a:r>
          </a:p>
          <a:p>
            <a:pPr lvl="1" eaLnBrk="1" hangingPunct="1"/>
            <a:r>
              <a:rPr lang="en-US" altLang="en-US" dirty="0" smtClean="0"/>
              <a:t>Auto mechanic</a:t>
            </a:r>
          </a:p>
          <a:p>
            <a:pPr lvl="1" eaLnBrk="1" hangingPunct="1"/>
            <a:r>
              <a:rPr lang="en-US" altLang="en-US" dirty="0" smtClean="0"/>
              <a:t>Sculptor</a:t>
            </a:r>
          </a:p>
          <a:p>
            <a:pPr lvl="1" eaLnBrk="1" hangingPunct="1"/>
            <a:r>
              <a:rPr lang="en-US" altLang="en-US" dirty="0" smtClean="0"/>
              <a:t>Plumber</a:t>
            </a:r>
          </a:p>
          <a:p>
            <a:pPr lvl="1" eaLnBrk="1" hangingPunct="1"/>
            <a:r>
              <a:rPr lang="en-US" altLang="en-US" dirty="0" smtClean="0"/>
              <a:t>Electrician</a:t>
            </a:r>
          </a:p>
          <a:p>
            <a:pPr lvl="1" eaLnBrk="1" hangingPunct="1"/>
            <a:r>
              <a:rPr lang="en-US" altLang="en-US" dirty="0" smtClean="0"/>
              <a:t>Air-conditioning technician</a:t>
            </a:r>
          </a:p>
          <a:p>
            <a:pPr lvl="1" eaLnBrk="1" hangingPunct="1"/>
            <a:r>
              <a:rPr lang="en-US" altLang="en-US" dirty="0" smtClean="0"/>
              <a:t>Computer technician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idx="4294967295"/>
          </p:nvPr>
        </p:nvSpPr>
        <p:spPr>
          <a:xfrm>
            <a:off x="0" y="533400"/>
            <a:ext cx="7772400" cy="1143000"/>
          </a:xfrm>
        </p:spPr>
        <p:txBody>
          <a:bodyPr/>
          <a:lstStyle/>
          <a:p>
            <a:pPr eaLnBrk="1" hangingPunct="1"/>
            <a:r>
              <a:rPr lang="en-US" altLang="en-US" smtClean="0"/>
              <a:t>Objectives</a:t>
            </a:r>
          </a:p>
        </p:txBody>
      </p:sp>
      <p:sp>
        <p:nvSpPr>
          <p:cNvPr id="121859" name="Rectangle 5"/>
          <p:cNvSpPr>
            <a:spLocks noGrp="1" noChangeArrowheads="1"/>
          </p:cNvSpPr>
          <p:nvPr>
            <p:ph type="body" idx="4294967295"/>
          </p:nvPr>
        </p:nvSpPr>
        <p:spPr>
          <a:xfrm>
            <a:off x="533400" y="1905000"/>
            <a:ext cx="8229600" cy="4114800"/>
          </a:xfrm>
        </p:spPr>
        <p:txBody>
          <a:bodyPr>
            <a:normAutofit lnSpcReduction="10000"/>
          </a:bodyPr>
          <a:lstStyle/>
          <a:p>
            <a:pPr eaLnBrk="1" hangingPunct="1"/>
            <a:r>
              <a:rPr lang="en-US" altLang="en-US" dirty="0" smtClean="0"/>
              <a:t>Describe what happens to a motor vehicle during a collision</a:t>
            </a:r>
          </a:p>
          <a:p>
            <a:pPr eaLnBrk="1" hangingPunct="1"/>
            <a:r>
              <a:rPr lang="en-US" altLang="en-US" dirty="0" smtClean="0"/>
              <a:t>Summarize the basic steps needed to repair a vehicle damaged in an accident</a:t>
            </a:r>
          </a:p>
          <a:p>
            <a:pPr eaLnBrk="1" hangingPunct="1"/>
            <a:r>
              <a:rPr lang="en-US" altLang="en-US" dirty="0" smtClean="0"/>
              <a:t>Explain the major work areas of a typical collision repair facility</a:t>
            </a:r>
          </a:p>
          <a:p>
            <a:pPr eaLnBrk="1" hangingPunct="1"/>
            <a:r>
              <a:rPr lang="en-US" altLang="en-US" dirty="0" smtClean="0"/>
              <a:t>Summarize the work flow through a typical body shop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838200" y="632988"/>
            <a:ext cx="7772400" cy="1143000"/>
          </a:xfrm>
        </p:spPr>
        <p:txBody>
          <a:bodyPr/>
          <a:lstStyle/>
          <a:p>
            <a:pPr eaLnBrk="1" hangingPunct="1"/>
            <a:r>
              <a:rPr lang="en-US" altLang="en-US" dirty="0" smtClean="0"/>
              <a:t>Auto Body Careers (continued)</a:t>
            </a:r>
          </a:p>
        </p:txBody>
      </p:sp>
      <p:sp>
        <p:nvSpPr>
          <p:cNvPr id="171011" name="Rectangle 3"/>
          <p:cNvSpPr>
            <a:spLocks noGrp="1" noChangeArrowheads="1"/>
          </p:cNvSpPr>
          <p:nvPr>
            <p:ph type="body" idx="4294967295"/>
          </p:nvPr>
        </p:nvSpPr>
        <p:spPr>
          <a:xfrm>
            <a:off x="815566" y="1813711"/>
            <a:ext cx="7772400" cy="4114800"/>
          </a:xfrm>
        </p:spPr>
        <p:txBody>
          <a:bodyPr>
            <a:normAutofit lnSpcReduction="10000"/>
          </a:bodyPr>
          <a:lstStyle/>
          <a:p>
            <a:pPr eaLnBrk="1" hangingPunct="1"/>
            <a:r>
              <a:rPr lang="en-US" altLang="en-US" dirty="0" smtClean="0"/>
              <a:t>Specialized technicians</a:t>
            </a:r>
          </a:p>
          <a:p>
            <a:pPr lvl="1" eaLnBrk="1" hangingPunct="1"/>
            <a:r>
              <a:rPr lang="en-US" altLang="en-US" dirty="0" smtClean="0"/>
              <a:t>Metalworking technicians</a:t>
            </a:r>
          </a:p>
          <a:p>
            <a:pPr lvl="1" eaLnBrk="1" hangingPunct="1"/>
            <a:r>
              <a:rPr lang="en-US" altLang="en-US" dirty="0" smtClean="0"/>
              <a:t>Refinish technicians</a:t>
            </a:r>
          </a:p>
          <a:p>
            <a:pPr lvl="1" eaLnBrk="1" hangingPunct="1"/>
            <a:r>
              <a:rPr lang="en-US" altLang="en-US" dirty="0" smtClean="0"/>
              <a:t>Helpers</a:t>
            </a:r>
          </a:p>
          <a:p>
            <a:pPr eaLnBrk="1" hangingPunct="1"/>
            <a:r>
              <a:rPr lang="en-US" altLang="en-US" dirty="0" smtClean="0"/>
              <a:t>Other collision repair personnel</a:t>
            </a:r>
          </a:p>
          <a:p>
            <a:pPr lvl="1" eaLnBrk="1" hangingPunct="1"/>
            <a:r>
              <a:rPr lang="en-US" altLang="en-US" dirty="0" smtClean="0"/>
              <a:t>Shop owner</a:t>
            </a:r>
          </a:p>
          <a:p>
            <a:pPr lvl="1" eaLnBrk="1" hangingPunct="1"/>
            <a:r>
              <a:rPr lang="en-US" altLang="en-US" dirty="0" smtClean="0"/>
              <a:t>Shop supervisor</a:t>
            </a:r>
          </a:p>
          <a:p>
            <a:pPr lvl="1" eaLnBrk="1" hangingPunct="1"/>
            <a:r>
              <a:rPr lang="en-US" altLang="en-US" dirty="0" smtClean="0"/>
              <a:t>Parts manager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609600" y="609600"/>
            <a:ext cx="7772400" cy="1143000"/>
          </a:xfrm>
        </p:spPr>
        <p:txBody>
          <a:bodyPr/>
          <a:lstStyle/>
          <a:p>
            <a:pPr eaLnBrk="1" hangingPunct="1"/>
            <a:r>
              <a:rPr lang="en-US" altLang="en-US" dirty="0" smtClean="0"/>
              <a:t>Auto Body Careers (continued)</a:t>
            </a:r>
          </a:p>
        </p:txBody>
      </p:sp>
      <p:sp>
        <p:nvSpPr>
          <p:cNvPr id="173059" name="Rectangle 3"/>
          <p:cNvSpPr>
            <a:spLocks noGrp="1" noChangeArrowheads="1"/>
          </p:cNvSpPr>
          <p:nvPr>
            <p:ph type="body" idx="4294967295"/>
          </p:nvPr>
        </p:nvSpPr>
        <p:spPr>
          <a:xfrm>
            <a:off x="631479" y="1981200"/>
            <a:ext cx="7772400" cy="4114800"/>
          </a:xfrm>
        </p:spPr>
        <p:txBody>
          <a:bodyPr/>
          <a:lstStyle/>
          <a:p>
            <a:pPr eaLnBrk="1" hangingPunct="1"/>
            <a:r>
              <a:rPr lang="en-US" altLang="en-US" dirty="0" smtClean="0"/>
              <a:t>Other collision repair personnel (continued)</a:t>
            </a:r>
          </a:p>
          <a:p>
            <a:pPr lvl="1" eaLnBrk="1" hangingPunct="1"/>
            <a:r>
              <a:rPr lang="en-US" altLang="en-US" dirty="0" smtClean="0"/>
              <a:t>Bookkeeper</a:t>
            </a:r>
          </a:p>
          <a:p>
            <a:pPr lvl="1" eaLnBrk="1" hangingPunct="1"/>
            <a:r>
              <a:rPr lang="en-US" altLang="en-US" dirty="0" smtClean="0"/>
              <a:t>Office manager</a:t>
            </a:r>
          </a:p>
          <a:p>
            <a:pPr lvl="1" eaLnBrk="1" hangingPunct="1"/>
            <a:r>
              <a:rPr lang="en-US" altLang="en-US" dirty="0" smtClean="0"/>
              <a:t>Receptionist</a:t>
            </a:r>
          </a:p>
          <a:p>
            <a:pPr lvl="1" eaLnBrk="1" hangingPunct="1"/>
            <a:r>
              <a:rPr lang="en-US" altLang="en-US" dirty="0" smtClean="0"/>
              <a:t>Tow truck operator</a:t>
            </a:r>
          </a:p>
          <a:p>
            <a:pPr lvl="1" eaLnBrk="1" hangingPunct="1">
              <a:buFontTx/>
              <a:buNone/>
            </a:pPr>
            <a:endParaRPr lang="en-US" alt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457200" y="533400"/>
            <a:ext cx="7772400" cy="1143000"/>
          </a:xfrm>
        </p:spPr>
        <p:txBody>
          <a:bodyPr/>
          <a:lstStyle/>
          <a:p>
            <a:pPr eaLnBrk="1" hangingPunct="1"/>
            <a:r>
              <a:rPr lang="en-US" altLang="en-US" dirty="0" smtClean="0"/>
              <a:t>Auto Body Careers (continued)</a:t>
            </a:r>
          </a:p>
        </p:txBody>
      </p:sp>
      <p:sp>
        <p:nvSpPr>
          <p:cNvPr id="175107" name="Rectangle 3"/>
          <p:cNvSpPr>
            <a:spLocks noGrp="1" noChangeArrowheads="1"/>
          </p:cNvSpPr>
          <p:nvPr>
            <p:ph type="body" idx="4294967295"/>
          </p:nvPr>
        </p:nvSpPr>
        <p:spPr>
          <a:xfrm>
            <a:off x="609600" y="1905000"/>
            <a:ext cx="7772400" cy="4114800"/>
          </a:xfrm>
        </p:spPr>
        <p:txBody>
          <a:bodyPr>
            <a:normAutofit lnSpcReduction="10000"/>
          </a:bodyPr>
          <a:lstStyle/>
          <a:p>
            <a:pPr eaLnBrk="1" hangingPunct="1"/>
            <a:r>
              <a:rPr lang="en-US" altLang="en-US" dirty="0" smtClean="0"/>
              <a:t>Other careers in the collision repair field</a:t>
            </a:r>
          </a:p>
          <a:p>
            <a:pPr lvl="1" eaLnBrk="1" hangingPunct="1"/>
            <a:r>
              <a:rPr lang="en-US" altLang="en-US" dirty="0" smtClean="0"/>
              <a:t>Insurance adjuster or appraiser</a:t>
            </a:r>
          </a:p>
          <a:p>
            <a:pPr lvl="1" eaLnBrk="1" hangingPunct="1"/>
            <a:r>
              <a:rPr lang="en-US" altLang="en-US" dirty="0" smtClean="0"/>
              <a:t>Vocational/technical instructor</a:t>
            </a:r>
          </a:p>
          <a:p>
            <a:pPr lvl="1" eaLnBrk="1" hangingPunct="1"/>
            <a:r>
              <a:rPr lang="en-US" altLang="en-US" dirty="0" smtClean="0"/>
              <a:t>Salvage yard technician</a:t>
            </a:r>
          </a:p>
          <a:p>
            <a:pPr lvl="1" eaLnBrk="1" hangingPunct="1"/>
            <a:r>
              <a:rPr lang="en-US" altLang="en-US" dirty="0" smtClean="0"/>
              <a:t>Dealership parts counterperson</a:t>
            </a:r>
          </a:p>
          <a:p>
            <a:pPr lvl="1" eaLnBrk="1" hangingPunct="1"/>
            <a:r>
              <a:rPr lang="en-US" altLang="en-US" dirty="0" smtClean="0"/>
              <a:t>Paint company representative</a:t>
            </a:r>
          </a:p>
          <a:p>
            <a:pPr lvl="1" eaLnBrk="1" hangingPunct="1"/>
            <a:r>
              <a:rPr lang="en-US" altLang="en-US" dirty="0" smtClean="0"/>
              <a:t>Auto manufacturer representative</a:t>
            </a:r>
          </a:p>
          <a:p>
            <a:pPr lvl="1" eaLnBrk="1" hangingPunct="1"/>
            <a:r>
              <a:rPr lang="en-US" altLang="en-US" dirty="0" smtClean="0"/>
              <a:t>Equipment salesperson</a:t>
            </a:r>
          </a:p>
          <a:p>
            <a:pPr lvl="1" eaLnBrk="1" hangingPunct="1">
              <a:buFontTx/>
              <a:buNone/>
            </a:pPr>
            <a:endParaRPr lang="en-US" alt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228600" y="1524000"/>
            <a:ext cx="8801477" cy="4893647"/>
          </a:xfrm>
          <a:prstGeom prst="rect">
            <a:avLst/>
          </a:prstGeom>
        </p:spPr>
        <p:txBody>
          <a:bodyPr wrap="square">
            <a:spAutoFit/>
          </a:bodyPr>
          <a:lstStyle/>
          <a:p>
            <a:pPr marL="457200" indent="-457200">
              <a:buFont typeface="Arial" panose="020B0604020202020204" pitchFamily="34" charset="0"/>
              <a:buChar char="•"/>
            </a:pPr>
            <a:r>
              <a:rPr lang="en-US" dirty="0">
                <a:solidFill>
                  <a:srgbClr val="000000"/>
                </a:solidFill>
                <a:latin typeface="CheltenhamStd-Light"/>
              </a:rPr>
              <a:t>A collision, nicknamed a </a:t>
            </a:r>
            <a:r>
              <a:rPr lang="en-US" i="1" dirty="0">
                <a:solidFill>
                  <a:srgbClr val="000000"/>
                </a:solidFill>
                <a:latin typeface="CheltenhamStd-LightItalic"/>
              </a:rPr>
              <a:t>crash </a:t>
            </a:r>
            <a:r>
              <a:rPr lang="en-US" dirty="0">
                <a:solidFill>
                  <a:srgbClr val="000000"/>
                </a:solidFill>
                <a:latin typeface="CheltenhamStd-Light"/>
              </a:rPr>
              <a:t>or a </a:t>
            </a:r>
            <a:r>
              <a:rPr lang="en-US" i="1" dirty="0">
                <a:solidFill>
                  <a:srgbClr val="000000"/>
                </a:solidFill>
                <a:latin typeface="CheltenhamStd-LightItalic"/>
              </a:rPr>
              <a:t>wreck</a:t>
            </a:r>
            <a:r>
              <a:rPr lang="en-US" dirty="0">
                <a:solidFill>
                  <a:srgbClr val="000000"/>
                </a:solidFill>
                <a:latin typeface="CheltenhamStd-Light"/>
              </a:rPr>
              <a:t>, is </a:t>
            </a:r>
            <a:r>
              <a:rPr lang="en-US" dirty="0" smtClean="0">
                <a:solidFill>
                  <a:srgbClr val="000000"/>
                </a:solidFill>
                <a:latin typeface="CheltenhamStd-Light"/>
              </a:rPr>
              <a:t>damage caused </a:t>
            </a:r>
            <a:r>
              <a:rPr lang="en-US" dirty="0">
                <a:solidFill>
                  <a:srgbClr val="000000"/>
                </a:solidFill>
                <a:latin typeface="CheltenhamStd-Light"/>
              </a:rPr>
              <a:t>by an impact (hit) on the vehicle</a:t>
            </a:r>
            <a:r>
              <a:rPr lang="en-US" dirty="0" smtClean="0">
                <a:solidFill>
                  <a:srgbClr val="000000"/>
                </a:solidFill>
                <a:latin typeface="CheltenhamStd-Light"/>
              </a:rPr>
              <a:t>. </a:t>
            </a:r>
          </a:p>
          <a:p>
            <a:pPr marL="457200" indent="-457200">
              <a:buFont typeface="Arial" panose="020B0604020202020204" pitchFamily="34" charset="0"/>
              <a:buChar char="•"/>
            </a:pPr>
            <a:r>
              <a:rPr lang="en-US" dirty="0" smtClean="0">
                <a:solidFill>
                  <a:srgbClr val="000000"/>
                </a:solidFill>
                <a:latin typeface="CheltenhamStd-Light"/>
              </a:rPr>
              <a:t>Auto </a:t>
            </a:r>
            <a:r>
              <a:rPr lang="en-US" dirty="0">
                <a:solidFill>
                  <a:srgbClr val="000000"/>
                </a:solidFill>
                <a:latin typeface="CheltenhamStd-Light"/>
              </a:rPr>
              <a:t>body repair, also called collision repair</a:t>
            </a:r>
            <a:r>
              <a:rPr lang="en-US" dirty="0" smtClean="0">
                <a:solidFill>
                  <a:srgbClr val="000000"/>
                </a:solidFill>
                <a:latin typeface="CheltenhamStd-Light"/>
              </a:rPr>
              <a:t>, involves </a:t>
            </a:r>
            <a:r>
              <a:rPr lang="en-US" dirty="0">
                <a:solidFill>
                  <a:srgbClr val="000000"/>
                </a:solidFill>
                <a:latin typeface="CheltenhamStd-Light"/>
              </a:rPr>
              <a:t>fixing a vehicle that has been damaged </a:t>
            </a:r>
            <a:r>
              <a:rPr lang="en-US" dirty="0" smtClean="0">
                <a:solidFill>
                  <a:srgbClr val="000000"/>
                </a:solidFill>
                <a:latin typeface="CheltenhamStd-Light"/>
              </a:rPr>
              <a:t>in an </a:t>
            </a:r>
            <a:r>
              <a:rPr lang="en-US" dirty="0">
                <a:solidFill>
                  <a:srgbClr val="000000"/>
                </a:solidFill>
                <a:latin typeface="CheltenhamStd-Light"/>
              </a:rPr>
              <a:t>accident. The vehicle is first brought into </a:t>
            </a:r>
            <a:r>
              <a:rPr lang="en-US" dirty="0" smtClean="0">
                <a:solidFill>
                  <a:srgbClr val="000000"/>
                </a:solidFill>
                <a:latin typeface="CheltenhamStd-Light"/>
              </a:rPr>
              <a:t>the shop</a:t>
            </a:r>
            <a:r>
              <a:rPr lang="en-US" dirty="0">
                <a:solidFill>
                  <a:srgbClr val="000000"/>
                </a:solidFill>
                <a:latin typeface="CheltenhamStd-Light"/>
              </a:rPr>
              <a:t>, where a damage estimate is prepared to </a:t>
            </a:r>
            <a:r>
              <a:rPr lang="en-US" dirty="0" smtClean="0">
                <a:solidFill>
                  <a:srgbClr val="000000"/>
                </a:solidFill>
                <a:latin typeface="CheltenhamStd-Light"/>
              </a:rPr>
              <a:t>calculate the </a:t>
            </a:r>
            <a:r>
              <a:rPr lang="en-US" dirty="0">
                <a:solidFill>
                  <a:srgbClr val="000000"/>
                </a:solidFill>
                <a:latin typeface="CheltenhamStd-Light"/>
              </a:rPr>
              <a:t>cost of repairs</a:t>
            </a:r>
            <a:r>
              <a:rPr lang="en-US" dirty="0" smtClean="0">
                <a:solidFill>
                  <a:srgbClr val="000000"/>
                </a:solidFill>
                <a:latin typeface="CheltenhamStd-Light"/>
              </a:rPr>
              <a:t>. </a:t>
            </a:r>
          </a:p>
          <a:p>
            <a:pPr marL="457200" indent="-457200">
              <a:buFont typeface="Arial" panose="020B0604020202020204" pitchFamily="34" charset="0"/>
              <a:buChar char="•"/>
            </a:pPr>
            <a:r>
              <a:rPr lang="en-US" dirty="0" smtClean="0">
                <a:solidFill>
                  <a:srgbClr val="000000"/>
                </a:solidFill>
                <a:latin typeface="CheltenhamStd-Light"/>
              </a:rPr>
              <a:t>Minor </a:t>
            </a:r>
            <a:r>
              <a:rPr lang="en-US" dirty="0">
                <a:solidFill>
                  <a:srgbClr val="000000"/>
                </a:solidFill>
                <a:latin typeface="CheltenhamStd-Light"/>
              </a:rPr>
              <a:t>body damage only requires that a few </a:t>
            </a:r>
            <a:r>
              <a:rPr lang="en-US" dirty="0" smtClean="0">
                <a:solidFill>
                  <a:srgbClr val="000000"/>
                </a:solidFill>
                <a:latin typeface="CheltenhamStd-Light"/>
              </a:rPr>
              <a:t>parts be </a:t>
            </a:r>
            <a:r>
              <a:rPr lang="en-US" dirty="0">
                <a:solidFill>
                  <a:srgbClr val="000000"/>
                </a:solidFill>
                <a:latin typeface="CheltenhamStd-Light"/>
              </a:rPr>
              <a:t>replaced or repaired before the car is repainted</a:t>
            </a:r>
            <a:r>
              <a:rPr lang="en-US" dirty="0" smtClean="0">
                <a:solidFill>
                  <a:srgbClr val="000000"/>
                </a:solidFill>
                <a:latin typeface="CheltenhamStd-Light"/>
              </a:rPr>
              <a:t>. Major </a:t>
            </a:r>
            <a:r>
              <a:rPr lang="en-US" dirty="0">
                <a:solidFill>
                  <a:srgbClr val="000000"/>
                </a:solidFill>
                <a:latin typeface="CheltenhamStd-Light"/>
              </a:rPr>
              <a:t>body damage usually must be corrected </a:t>
            </a:r>
            <a:r>
              <a:rPr lang="en-US" dirty="0" smtClean="0">
                <a:solidFill>
                  <a:srgbClr val="000000"/>
                </a:solidFill>
                <a:latin typeface="CheltenhamStd-Light"/>
              </a:rPr>
              <a:t>by replacing</a:t>
            </a:r>
            <a:r>
              <a:rPr lang="en-US" dirty="0">
                <a:solidFill>
                  <a:srgbClr val="000000"/>
                </a:solidFill>
                <a:latin typeface="CheltenhamStd-Light"/>
              </a:rPr>
              <a:t>, repairing, and straightening large </a:t>
            </a:r>
            <a:r>
              <a:rPr lang="en-US" dirty="0" smtClean="0">
                <a:solidFill>
                  <a:srgbClr val="000000"/>
                </a:solidFill>
                <a:latin typeface="CheltenhamStd-Light"/>
              </a:rPr>
              <a:t>body parts </a:t>
            </a:r>
            <a:r>
              <a:rPr lang="en-US" dirty="0">
                <a:solidFill>
                  <a:srgbClr val="000000"/>
                </a:solidFill>
                <a:latin typeface="CheltenhamStd-Light"/>
              </a:rPr>
              <a:t>before repainting. A collision can also </a:t>
            </a:r>
            <a:r>
              <a:rPr lang="en-US" dirty="0" smtClean="0">
                <a:solidFill>
                  <a:srgbClr val="000000"/>
                </a:solidFill>
                <a:latin typeface="CheltenhamStd-Light"/>
              </a:rPr>
              <a:t>be severe </a:t>
            </a:r>
            <a:r>
              <a:rPr lang="en-US" dirty="0">
                <a:solidFill>
                  <a:srgbClr val="000000"/>
                </a:solidFill>
                <a:latin typeface="CheltenhamStd-Light"/>
              </a:rPr>
              <a:t>enough to cause a total loss, where </a:t>
            </a:r>
            <a:r>
              <a:rPr lang="en-US" dirty="0" smtClean="0">
                <a:solidFill>
                  <a:srgbClr val="000000"/>
                </a:solidFill>
                <a:latin typeface="CheltenhamStd-Light"/>
              </a:rPr>
              <a:t>repairs would </a:t>
            </a:r>
            <a:r>
              <a:rPr lang="en-US" dirty="0">
                <a:solidFill>
                  <a:srgbClr val="000000"/>
                </a:solidFill>
                <a:latin typeface="CheltenhamStd-Light"/>
              </a:rPr>
              <a:t>be more expensive than buying another car.</a:t>
            </a:r>
            <a:endParaRPr lang="en-US" dirty="0"/>
          </a:p>
        </p:txBody>
      </p:sp>
    </p:spTree>
    <p:extLst>
      <p:ext uri="{BB962C8B-B14F-4D97-AF65-F5344CB8AC3E}">
        <p14:creationId xmlns:p14="http://schemas.microsoft.com/office/powerpoint/2010/main" val="2837238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228600" y="1524000"/>
            <a:ext cx="8801477" cy="4154984"/>
          </a:xfrm>
          <a:prstGeom prst="rect">
            <a:avLst/>
          </a:prstGeom>
        </p:spPr>
        <p:txBody>
          <a:bodyPr wrap="square">
            <a:spAutoFit/>
          </a:bodyPr>
          <a:lstStyle/>
          <a:p>
            <a:pPr marL="342900" indent="-342900">
              <a:buFont typeface="Arial" panose="020B0604020202020204" pitchFamily="34" charset="0"/>
              <a:buChar char="•"/>
            </a:pPr>
            <a:r>
              <a:rPr lang="en-US" dirty="0"/>
              <a:t>Repair instructions are summarized on a </a:t>
            </a:r>
            <a:r>
              <a:rPr lang="en-US" dirty="0" smtClean="0"/>
              <a:t>printed repair </a:t>
            </a:r>
            <a:r>
              <a:rPr lang="en-US" dirty="0"/>
              <a:t>order (RO), and the repairs are carried </a:t>
            </a:r>
            <a:r>
              <a:rPr lang="en-US" dirty="0" smtClean="0"/>
              <a:t>out according </a:t>
            </a:r>
            <a:r>
              <a:rPr lang="en-US" dirty="0"/>
              <a:t>to those instructions. The </a:t>
            </a:r>
            <a:r>
              <a:rPr lang="en-US" dirty="0" smtClean="0"/>
              <a:t>metalworking areas </a:t>
            </a:r>
            <a:r>
              <a:rPr lang="en-US" dirty="0"/>
              <a:t>are shop locations where damaged parts </a:t>
            </a:r>
            <a:r>
              <a:rPr lang="en-US" dirty="0" smtClean="0"/>
              <a:t>are removed</a:t>
            </a:r>
            <a:r>
              <a:rPr lang="en-US" dirty="0"/>
              <a:t>, repaired, and installed. A stall is a </a:t>
            </a:r>
            <a:r>
              <a:rPr lang="en-US" dirty="0" smtClean="0"/>
              <a:t>work area </a:t>
            </a:r>
            <a:r>
              <a:rPr lang="en-US" dirty="0"/>
              <a:t>for one vehicle, often marked off with </a:t>
            </a:r>
            <a:r>
              <a:rPr lang="en-US" dirty="0" smtClean="0"/>
              <a:t>painted lines </a:t>
            </a:r>
            <a:r>
              <a:rPr lang="en-US" dirty="0"/>
              <a:t>on the floor</a:t>
            </a:r>
            <a:r>
              <a:rPr lang="en-US" dirty="0" smtClean="0"/>
              <a:t>. </a:t>
            </a:r>
          </a:p>
          <a:p>
            <a:pPr marL="342900" indent="-342900">
              <a:buFont typeface="Arial" panose="020B0604020202020204" pitchFamily="34" charset="0"/>
              <a:buChar char="•"/>
            </a:pPr>
            <a:r>
              <a:rPr lang="en-US" dirty="0" smtClean="0"/>
              <a:t>Vehicle </a:t>
            </a:r>
            <a:r>
              <a:rPr lang="en-US" dirty="0"/>
              <a:t>measurement is done to determine </a:t>
            </a:r>
            <a:r>
              <a:rPr lang="en-US" dirty="0" smtClean="0"/>
              <a:t>the extent </a:t>
            </a:r>
            <a:r>
              <a:rPr lang="en-US" dirty="0"/>
              <a:t>and direction of major damage. </a:t>
            </a:r>
            <a:r>
              <a:rPr lang="en-US" dirty="0" smtClean="0"/>
              <a:t>Measurement systems </a:t>
            </a:r>
            <a:r>
              <a:rPr lang="en-US" dirty="0"/>
              <a:t>are specialized tools and </a:t>
            </a:r>
            <a:r>
              <a:rPr lang="en-US" dirty="0" smtClean="0"/>
              <a:t>equipment that </a:t>
            </a:r>
            <a:r>
              <a:rPr lang="en-US" dirty="0"/>
              <a:t>help the technician to check and measure </a:t>
            </a:r>
            <a:r>
              <a:rPr lang="en-US" dirty="0" smtClean="0"/>
              <a:t>for frame </a:t>
            </a:r>
            <a:r>
              <a:rPr lang="en-US" dirty="0"/>
              <a:t>or body misalignment resulting from a </a:t>
            </a:r>
            <a:r>
              <a:rPr lang="en-US" dirty="0" smtClean="0"/>
              <a:t>high-impact collision</a:t>
            </a:r>
            <a:r>
              <a:rPr lang="en-US" dirty="0"/>
              <a:t>.</a:t>
            </a:r>
          </a:p>
        </p:txBody>
      </p:sp>
    </p:spTree>
    <p:extLst>
      <p:ext uri="{BB962C8B-B14F-4D97-AF65-F5344CB8AC3E}">
        <p14:creationId xmlns:p14="http://schemas.microsoft.com/office/powerpoint/2010/main" val="2180235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228600" y="1524000"/>
            <a:ext cx="8801477" cy="4154984"/>
          </a:xfrm>
          <a:prstGeom prst="rect">
            <a:avLst/>
          </a:prstGeom>
        </p:spPr>
        <p:txBody>
          <a:bodyPr wrap="square">
            <a:spAutoFit/>
          </a:bodyPr>
          <a:lstStyle/>
          <a:p>
            <a:pPr marL="342900" indent="-342900">
              <a:buFont typeface="Arial" panose="020B0604020202020204" pitchFamily="34" charset="0"/>
              <a:buChar char="•"/>
            </a:pPr>
            <a:r>
              <a:rPr lang="en-US" dirty="0"/>
              <a:t>Frame straightening equipment (also called a </a:t>
            </a:r>
            <a:r>
              <a:rPr lang="en-US" dirty="0" smtClean="0"/>
              <a:t>frame rack</a:t>
            </a:r>
            <a:r>
              <a:rPr lang="en-US" dirty="0"/>
              <a:t>) uses a large steel framework, pulling chains</a:t>
            </a:r>
            <a:r>
              <a:rPr lang="en-US" dirty="0" smtClean="0"/>
              <a:t>, and </a:t>
            </a:r>
            <a:r>
              <a:rPr lang="en-US" dirty="0"/>
              <a:t>hydraulic power to pull or force the frame </a:t>
            </a:r>
            <a:r>
              <a:rPr lang="en-US" dirty="0" smtClean="0"/>
              <a:t>or body </a:t>
            </a:r>
            <a:r>
              <a:rPr lang="en-US" dirty="0"/>
              <a:t>back into its original position</a:t>
            </a:r>
            <a:r>
              <a:rPr lang="en-US" dirty="0" smtClean="0"/>
              <a:t>. </a:t>
            </a:r>
          </a:p>
          <a:p>
            <a:pPr marL="342900" indent="-342900">
              <a:buFont typeface="Arial" panose="020B0604020202020204" pitchFamily="34" charset="0"/>
              <a:buChar char="•"/>
            </a:pPr>
            <a:r>
              <a:rPr lang="en-US" dirty="0" smtClean="0"/>
              <a:t>A </a:t>
            </a:r>
            <a:r>
              <a:rPr lang="en-US" dirty="0"/>
              <a:t>panel is a large metal or plastic body </a:t>
            </a:r>
            <a:r>
              <a:rPr lang="en-US" dirty="0" smtClean="0"/>
              <a:t>part-a </a:t>
            </a:r>
            <a:r>
              <a:rPr lang="en-US" dirty="0"/>
              <a:t>fender, hood, truck, or roof panel, for example</a:t>
            </a:r>
            <a:r>
              <a:rPr lang="en-US" dirty="0" smtClean="0"/>
              <a:t>. Structural </a:t>
            </a:r>
            <a:r>
              <a:rPr lang="en-US" dirty="0"/>
              <a:t>panel replacement involves welding a </a:t>
            </a:r>
            <a:r>
              <a:rPr lang="en-US" dirty="0" smtClean="0"/>
              <a:t>new panel </a:t>
            </a:r>
            <a:r>
              <a:rPr lang="en-US" dirty="0"/>
              <a:t>in place of an old, damaged one. Panel </a:t>
            </a:r>
            <a:r>
              <a:rPr lang="en-US" dirty="0" smtClean="0"/>
              <a:t>adjustment involves </a:t>
            </a:r>
            <a:r>
              <a:rPr lang="en-US" dirty="0"/>
              <a:t>moving or shifting a part to </a:t>
            </a:r>
            <a:r>
              <a:rPr lang="en-US" dirty="0" smtClean="0"/>
              <a:t>properly align </a:t>
            </a:r>
            <a:r>
              <a:rPr lang="en-US" dirty="0"/>
              <a:t>with other parts or panels. When parts </a:t>
            </a:r>
            <a:r>
              <a:rPr lang="en-US" dirty="0" smtClean="0"/>
              <a:t>are replaced</a:t>
            </a:r>
            <a:r>
              <a:rPr lang="en-US" dirty="0"/>
              <a:t>, corrosion protection coatings must </a:t>
            </a:r>
            <a:r>
              <a:rPr lang="en-US" dirty="0" smtClean="0"/>
              <a:t>be applied </a:t>
            </a:r>
            <a:r>
              <a:rPr lang="en-US" dirty="0"/>
              <a:t>to prevent the new parts from rusting.</a:t>
            </a:r>
          </a:p>
        </p:txBody>
      </p:sp>
    </p:spTree>
    <p:extLst>
      <p:ext uri="{BB962C8B-B14F-4D97-AF65-F5344CB8AC3E}">
        <p14:creationId xmlns:p14="http://schemas.microsoft.com/office/powerpoint/2010/main" val="1187048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228600" y="1524000"/>
            <a:ext cx="8801477" cy="4893647"/>
          </a:xfrm>
          <a:prstGeom prst="rect">
            <a:avLst/>
          </a:prstGeom>
        </p:spPr>
        <p:txBody>
          <a:bodyPr wrap="square">
            <a:spAutoFit/>
          </a:bodyPr>
          <a:lstStyle/>
          <a:p>
            <a:pPr marL="342900" indent="-342900">
              <a:buFont typeface="Arial" panose="020B0604020202020204" pitchFamily="34" charset="0"/>
              <a:buChar char="•"/>
            </a:pPr>
            <a:r>
              <a:rPr lang="en-US" dirty="0" smtClean="0"/>
              <a:t>Panel straightening </a:t>
            </a:r>
            <a:r>
              <a:rPr lang="en-US" dirty="0"/>
              <a:t>involves using various </a:t>
            </a:r>
            <a:r>
              <a:rPr lang="en-US" dirty="0" smtClean="0"/>
              <a:t>hand tools </a:t>
            </a:r>
            <a:r>
              <a:rPr lang="en-US" dirty="0"/>
              <a:t>and equipment to force the panel back into </a:t>
            </a:r>
            <a:r>
              <a:rPr lang="en-US" dirty="0" smtClean="0"/>
              <a:t>its original </a:t>
            </a:r>
            <a:r>
              <a:rPr lang="en-US" dirty="0"/>
              <a:t>shape. Body filler is used to cover any </a:t>
            </a:r>
            <a:r>
              <a:rPr lang="en-US" dirty="0" smtClean="0"/>
              <a:t>small </a:t>
            </a:r>
            <a:r>
              <a:rPr lang="en-US" dirty="0"/>
              <a:t>dents remaining in the worked panel. The vehicle </a:t>
            </a:r>
            <a:r>
              <a:rPr lang="en-US" dirty="0" smtClean="0"/>
              <a:t>is sanded </a:t>
            </a:r>
            <a:r>
              <a:rPr lang="en-US" dirty="0"/>
              <a:t>and cleaned to prepare surfaces for </a:t>
            </a:r>
            <a:r>
              <a:rPr lang="en-US" dirty="0" smtClean="0"/>
              <a:t>the painting </a:t>
            </a:r>
            <a:r>
              <a:rPr lang="en-US" dirty="0"/>
              <a:t>process</a:t>
            </a:r>
            <a:r>
              <a:rPr lang="en-US" dirty="0" smtClean="0"/>
              <a:t>. </a:t>
            </a:r>
          </a:p>
          <a:p>
            <a:pPr marL="342900" indent="-342900">
              <a:buFont typeface="Arial" panose="020B0604020202020204" pitchFamily="34" charset="0"/>
              <a:buChar char="•"/>
            </a:pPr>
            <a:r>
              <a:rPr lang="en-US" dirty="0" smtClean="0"/>
              <a:t>Masking </a:t>
            </a:r>
            <a:r>
              <a:rPr lang="en-US" dirty="0"/>
              <a:t>is done to cover areas that will not </a:t>
            </a:r>
            <a:r>
              <a:rPr lang="en-US" dirty="0" smtClean="0"/>
              <a:t>be painted</a:t>
            </a:r>
            <a:r>
              <a:rPr lang="en-US" dirty="0"/>
              <a:t>. Priming is done to cover bare metal </a:t>
            </a:r>
            <a:r>
              <a:rPr lang="en-US" dirty="0" smtClean="0"/>
              <a:t>before painting</a:t>
            </a:r>
            <a:r>
              <a:rPr lang="en-US" dirty="0"/>
              <a:t>. The mixing room or mixing lab is a </a:t>
            </a:r>
            <a:r>
              <a:rPr lang="en-US" dirty="0" smtClean="0"/>
              <a:t>power-ventilated area </a:t>
            </a:r>
            <a:r>
              <a:rPr lang="en-US" dirty="0"/>
              <a:t>where refinish materials are </a:t>
            </a:r>
            <a:r>
              <a:rPr lang="en-US" dirty="0" smtClean="0"/>
              <a:t>mixed or </a:t>
            </a:r>
            <a:r>
              <a:rPr lang="en-US" dirty="0"/>
              <a:t>prepared for application</a:t>
            </a:r>
            <a:r>
              <a:rPr lang="en-US" dirty="0" smtClean="0"/>
              <a:t>. </a:t>
            </a:r>
          </a:p>
          <a:p>
            <a:pPr marL="342900" indent="-342900">
              <a:buFont typeface="Arial" panose="020B0604020202020204" pitchFamily="34" charset="0"/>
              <a:buChar char="•"/>
            </a:pPr>
            <a:r>
              <a:rPr lang="en-US" dirty="0" smtClean="0"/>
              <a:t>The </a:t>
            </a:r>
            <a:r>
              <a:rPr lang="en-US" dirty="0"/>
              <a:t>vehicle’s paint or finish performs two </a:t>
            </a:r>
            <a:r>
              <a:rPr lang="en-US" dirty="0" smtClean="0"/>
              <a:t>basic functions—it </a:t>
            </a:r>
            <a:r>
              <a:rPr lang="en-US" dirty="0"/>
              <a:t>beautifies and it protects</a:t>
            </a:r>
            <a:r>
              <a:rPr lang="en-US" dirty="0" smtClean="0"/>
              <a:t>.</a:t>
            </a:r>
            <a:r>
              <a:rPr lang="en-US" dirty="0"/>
              <a:t> </a:t>
            </a:r>
            <a:endParaRPr lang="en-US" dirty="0" smtClean="0"/>
          </a:p>
          <a:p>
            <a:pPr marL="342900" indent="-342900">
              <a:buFont typeface="Arial" panose="020B0604020202020204" pitchFamily="34" charset="0"/>
              <a:buChar char="•"/>
            </a:pPr>
            <a:r>
              <a:rPr lang="en-US" dirty="0" smtClean="0"/>
              <a:t>Refinishing </a:t>
            </a:r>
            <a:r>
              <a:rPr lang="en-US" dirty="0"/>
              <a:t>or repainting involves the steps </a:t>
            </a:r>
            <a:r>
              <a:rPr lang="en-US" dirty="0" smtClean="0"/>
              <a:t>needed to </a:t>
            </a:r>
            <a:r>
              <a:rPr lang="en-US" dirty="0"/>
              <a:t>properly restore the vehicle’s finish (paint).</a:t>
            </a:r>
          </a:p>
        </p:txBody>
      </p:sp>
    </p:spTree>
    <p:extLst>
      <p:ext uri="{BB962C8B-B14F-4D97-AF65-F5344CB8AC3E}">
        <p14:creationId xmlns:p14="http://schemas.microsoft.com/office/powerpoint/2010/main" val="3038517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5334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171261" y="1295400"/>
            <a:ext cx="8801477" cy="5262979"/>
          </a:xfrm>
          <a:prstGeom prst="rect">
            <a:avLst/>
          </a:prstGeom>
        </p:spPr>
        <p:txBody>
          <a:bodyPr wrap="square">
            <a:spAutoFit/>
          </a:bodyPr>
          <a:lstStyle/>
          <a:p>
            <a:pPr marL="342900" indent="-342900">
              <a:buFont typeface="Arial" panose="020B0604020202020204" pitchFamily="34" charset="0"/>
              <a:buChar char="•"/>
            </a:pPr>
            <a:r>
              <a:rPr lang="en-US" dirty="0"/>
              <a:t>The </a:t>
            </a:r>
            <a:r>
              <a:rPr lang="en-US" dirty="0" err="1"/>
              <a:t>primecoat</a:t>
            </a:r>
            <a:r>
              <a:rPr lang="en-US" dirty="0"/>
              <a:t> is used to improve adhesion (sticking</a:t>
            </a:r>
            <a:r>
              <a:rPr lang="en-US" dirty="0" smtClean="0"/>
              <a:t>) of </a:t>
            </a:r>
            <a:r>
              <a:rPr lang="en-US" dirty="0"/>
              <a:t>the topcoat. The terms </a:t>
            </a:r>
            <a:r>
              <a:rPr lang="en-US" i="1" dirty="0"/>
              <a:t>topcoat </a:t>
            </a:r>
            <a:r>
              <a:rPr lang="en-US" dirty="0"/>
              <a:t>and </a:t>
            </a:r>
            <a:r>
              <a:rPr lang="en-US" i="1" dirty="0" err="1" smtClean="0"/>
              <a:t>colorcoat</a:t>
            </a:r>
            <a:r>
              <a:rPr lang="en-US" i="1" dirty="0" smtClean="0"/>
              <a:t> </a:t>
            </a:r>
            <a:r>
              <a:rPr lang="en-US" dirty="0" smtClean="0"/>
              <a:t>refer </a:t>
            </a:r>
            <a:r>
              <a:rPr lang="en-US" dirty="0"/>
              <a:t>to the paint applied over the </a:t>
            </a:r>
            <a:r>
              <a:rPr lang="en-US" dirty="0" err="1"/>
              <a:t>primecoat</a:t>
            </a:r>
            <a:r>
              <a:rPr lang="en-US" dirty="0" smtClean="0"/>
              <a:t>. Basecoat/</a:t>
            </a:r>
            <a:r>
              <a:rPr lang="en-US" dirty="0" err="1" smtClean="0"/>
              <a:t>clearcoat</a:t>
            </a:r>
            <a:r>
              <a:rPr lang="en-US" dirty="0" smtClean="0"/>
              <a:t> </a:t>
            </a:r>
            <a:r>
              <a:rPr lang="en-US" dirty="0"/>
              <a:t>paint systems use a </a:t>
            </a:r>
            <a:r>
              <a:rPr lang="en-US" dirty="0" err="1" smtClean="0"/>
              <a:t>colorcoat</a:t>
            </a:r>
            <a:r>
              <a:rPr lang="en-US" dirty="0" smtClean="0"/>
              <a:t> applied </a:t>
            </a:r>
            <a:r>
              <a:rPr lang="en-US" dirty="0"/>
              <a:t>over the primer-sealer with a second </a:t>
            </a:r>
            <a:r>
              <a:rPr lang="en-US" dirty="0" smtClean="0"/>
              <a:t>layer of </a:t>
            </a:r>
            <a:r>
              <a:rPr lang="en-US" dirty="0"/>
              <a:t>transparent </a:t>
            </a:r>
            <a:r>
              <a:rPr lang="en-US" dirty="0" err="1"/>
              <a:t>clearcoat</a:t>
            </a:r>
            <a:r>
              <a:rPr lang="en-US" dirty="0"/>
              <a:t> over the </a:t>
            </a:r>
            <a:r>
              <a:rPr lang="en-US" dirty="0" err="1"/>
              <a:t>colorcoat</a:t>
            </a:r>
            <a:r>
              <a:rPr lang="en-US" dirty="0" smtClean="0"/>
              <a:t>.</a:t>
            </a:r>
            <a:r>
              <a:rPr lang="en-US" dirty="0"/>
              <a:t> </a:t>
            </a:r>
            <a:endParaRPr lang="en-US" dirty="0" smtClean="0"/>
          </a:p>
          <a:p>
            <a:pPr marL="342900" indent="-342900">
              <a:buFont typeface="Arial" panose="020B0604020202020204" pitchFamily="34" charset="0"/>
              <a:buChar char="•"/>
            </a:pPr>
            <a:r>
              <a:rPr lang="en-US" dirty="0" smtClean="0"/>
              <a:t>Spraying involves using precision paint spray guns and </a:t>
            </a:r>
            <a:r>
              <a:rPr lang="en-US" dirty="0"/>
              <a:t>a spray booth to apply refinish materials to </a:t>
            </a:r>
            <a:r>
              <a:rPr lang="en-US" dirty="0" smtClean="0"/>
              <a:t>the car </a:t>
            </a:r>
            <a:r>
              <a:rPr lang="en-US" dirty="0"/>
              <a:t>body. A spray gun uses compressed air to </a:t>
            </a:r>
            <a:r>
              <a:rPr lang="en-US" dirty="0" smtClean="0"/>
              <a:t>break the </a:t>
            </a:r>
            <a:r>
              <a:rPr lang="en-US" dirty="0"/>
              <a:t>liquid paint into a fine mist so that the paint </a:t>
            </a:r>
            <a:r>
              <a:rPr lang="en-US" dirty="0" smtClean="0"/>
              <a:t>is deposited </a:t>
            </a:r>
            <a:r>
              <a:rPr lang="en-US" dirty="0"/>
              <a:t>smoothly on the vehicle body</a:t>
            </a:r>
            <a:r>
              <a:rPr lang="en-US" dirty="0" smtClean="0"/>
              <a:t>. </a:t>
            </a:r>
          </a:p>
          <a:p>
            <a:pPr marL="342900" indent="-342900">
              <a:buFont typeface="Arial" panose="020B0604020202020204" pitchFamily="34" charset="0"/>
              <a:buChar char="•"/>
            </a:pPr>
            <a:r>
              <a:rPr lang="en-US" dirty="0" smtClean="0"/>
              <a:t>The </a:t>
            </a:r>
            <a:r>
              <a:rPr lang="en-US" dirty="0"/>
              <a:t>paint booth is a clean room with filtered air </a:t>
            </a:r>
            <a:r>
              <a:rPr lang="en-US" dirty="0" smtClean="0"/>
              <a:t>circulation so </a:t>
            </a:r>
            <a:r>
              <a:rPr lang="en-US" dirty="0"/>
              <a:t>that dirt does not get into the paint </a:t>
            </a:r>
            <a:r>
              <a:rPr lang="en-US" dirty="0" smtClean="0"/>
              <a:t>when spraying</a:t>
            </a:r>
            <a:r>
              <a:rPr lang="en-US" dirty="0"/>
              <a:t>. In the drying room, infrared lights </a:t>
            </a:r>
            <a:r>
              <a:rPr lang="en-US" dirty="0" smtClean="0"/>
              <a:t>are used </a:t>
            </a:r>
            <a:r>
              <a:rPr lang="en-US" dirty="0"/>
              <a:t>to speed up the paint curing or drying </a:t>
            </a:r>
            <a:r>
              <a:rPr lang="en-US" dirty="0" smtClean="0"/>
              <a:t>process by </a:t>
            </a:r>
            <a:r>
              <a:rPr lang="en-US" dirty="0"/>
              <a:t>warming the paint.</a:t>
            </a:r>
          </a:p>
        </p:txBody>
      </p:sp>
    </p:spTree>
    <p:extLst>
      <p:ext uri="{BB962C8B-B14F-4D97-AF65-F5344CB8AC3E}">
        <p14:creationId xmlns:p14="http://schemas.microsoft.com/office/powerpoint/2010/main" val="2081305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53340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dirty="0" smtClean="0"/>
              <a:t>Summary</a:t>
            </a:r>
          </a:p>
        </p:txBody>
      </p:sp>
      <p:sp>
        <p:nvSpPr>
          <p:cNvPr id="3" name="Rectangle 2"/>
          <p:cNvSpPr/>
          <p:nvPr/>
        </p:nvSpPr>
        <p:spPr>
          <a:xfrm>
            <a:off x="171261" y="1524000"/>
            <a:ext cx="8801477" cy="2677656"/>
          </a:xfrm>
          <a:prstGeom prst="rect">
            <a:avLst/>
          </a:prstGeom>
        </p:spPr>
        <p:txBody>
          <a:bodyPr wrap="square">
            <a:spAutoFit/>
          </a:bodyPr>
          <a:lstStyle/>
          <a:p>
            <a:pPr marL="342900" indent="-342900">
              <a:buFont typeface="Arial" panose="020B0604020202020204" pitchFamily="34" charset="0"/>
              <a:buChar char="•"/>
            </a:pPr>
            <a:r>
              <a:rPr lang="en-US" dirty="0"/>
              <a:t>A detailer performs all the last tasks needed to </a:t>
            </a:r>
            <a:r>
              <a:rPr lang="en-US" dirty="0" smtClean="0"/>
              <a:t>prepare the </a:t>
            </a:r>
            <a:r>
              <a:rPr lang="en-US" dirty="0"/>
              <a:t>vehicle for return to the customer</a:t>
            </a:r>
            <a:r>
              <a:rPr lang="en-US" dirty="0" smtClean="0"/>
              <a:t>. </a:t>
            </a:r>
          </a:p>
          <a:p>
            <a:pPr marL="342900" indent="-342900">
              <a:buFont typeface="Arial" panose="020B0604020202020204" pitchFamily="34" charset="0"/>
              <a:buChar char="•"/>
            </a:pPr>
            <a:r>
              <a:rPr lang="en-US" dirty="0" smtClean="0"/>
              <a:t>Auto </a:t>
            </a:r>
            <a:r>
              <a:rPr lang="en-US" dirty="0"/>
              <a:t>body technicians are skilled people who </a:t>
            </a:r>
            <a:r>
              <a:rPr lang="en-US" dirty="0" smtClean="0"/>
              <a:t>know how </a:t>
            </a:r>
            <a:r>
              <a:rPr lang="en-US" dirty="0"/>
              <a:t>to use specialized equipment and highly </a:t>
            </a:r>
            <a:r>
              <a:rPr lang="en-US" dirty="0" smtClean="0"/>
              <a:t>technical methods </a:t>
            </a:r>
            <a:r>
              <a:rPr lang="en-US" dirty="0"/>
              <a:t>to restore severely damaged vehicles</a:t>
            </a:r>
            <a:r>
              <a:rPr lang="en-US" dirty="0" smtClean="0"/>
              <a:t>. </a:t>
            </a:r>
          </a:p>
          <a:p>
            <a:pPr marL="342900" indent="-342900">
              <a:buFont typeface="Arial" panose="020B0604020202020204" pitchFamily="34" charset="0"/>
              <a:buChar char="•"/>
            </a:pPr>
            <a:r>
              <a:rPr lang="en-US" dirty="0" smtClean="0"/>
              <a:t>The </a:t>
            </a:r>
            <a:r>
              <a:rPr lang="en-US" dirty="0"/>
              <a:t>term </a:t>
            </a:r>
            <a:r>
              <a:rPr lang="en-US" i="1" dirty="0"/>
              <a:t>professional </a:t>
            </a:r>
            <a:r>
              <a:rPr lang="en-US" dirty="0"/>
              <a:t>refers to the attitude, </a:t>
            </a:r>
            <a:r>
              <a:rPr lang="en-US" dirty="0" smtClean="0"/>
              <a:t>work quality</a:t>
            </a:r>
            <a:r>
              <a:rPr lang="en-US" dirty="0"/>
              <a:t>, and image that a business and its </a:t>
            </a:r>
            <a:r>
              <a:rPr lang="en-US" dirty="0" smtClean="0"/>
              <a:t>workers project </a:t>
            </a:r>
            <a:r>
              <a:rPr lang="en-US" dirty="0"/>
              <a:t>to customers.</a:t>
            </a:r>
          </a:p>
        </p:txBody>
      </p:sp>
    </p:spTree>
    <p:extLst>
      <p:ext uri="{BB962C8B-B14F-4D97-AF65-F5344CB8AC3E}">
        <p14:creationId xmlns:p14="http://schemas.microsoft.com/office/powerpoint/2010/main" val="380215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57200" y="660149"/>
            <a:ext cx="7772400" cy="1143000"/>
          </a:xfrm>
        </p:spPr>
        <p:txBody>
          <a:bodyPr/>
          <a:lstStyle/>
          <a:p>
            <a:pPr eaLnBrk="1" hangingPunct="1"/>
            <a:r>
              <a:rPr lang="en-US" altLang="en-US" dirty="0" smtClean="0"/>
              <a:t>Objectives (continued)</a:t>
            </a:r>
          </a:p>
        </p:txBody>
      </p:sp>
      <p:sp>
        <p:nvSpPr>
          <p:cNvPr id="123907" name="Rectangle 3"/>
          <p:cNvSpPr>
            <a:spLocks noGrp="1" noChangeArrowheads="1"/>
          </p:cNvSpPr>
          <p:nvPr>
            <p:ph type="body" idx="4294967295"/>
          </p:nvPr>
        </p:nvSpPr>
        <p:spPr>
          <a:xfrm>
            <a:off x="762000" y="1828800"/>
            <a:ext cx="7696200" cy="4114800"/>
          </a:xfrm>
        </p:spPr>
        <p:txBody>
          <a:bodyPr>
            <a:normAutofit lnSpcReduction="10000"/>
          </a:bodyPr>
          <a:lstStyle/>
          <a:p>
            <a:pPr eaLnBrk="1" hangingPunct="1"/>
            <a:r>
              <a:rPr lang="en-US" altLang="en-US" dirty="0" smtClean="0"/>
              <a:t>Describe the types of positions or jobs available in the collision repair industry</a:t>
            </a:r>
          </a:p>
          <a:p>
            <a:pPr eaLnBrk="1" hangingPunct="1"/>
            <a:r>
              <a:rPr lang="en-US" altLang="en-US" dirty="0" smtClean="0"/>
              <a:t>Identify the setup and inner workings of a typical collision repair shop</a:t>
            </a:r>
          </a:p>
          <a:p>
            <a:pPr eaLnBrk="1" hangingPunct="1"/>
            <a:r>
              <a:rPr lang="en-US" altLang="en-US" dirty="0" smtClean="0"/>
              <a:t>Answer ASE-style review questions relating to collision repair</a:t>
            </a:r>
          </a:p>
          <a:p>
            <a:pPr eaLnBrk="1" hangingPunct="1"/>
            <a:r>
              <a:rPr lang="en-US" altLang="en-US" dirty="0" smtClean="0"/>
              <a:t>Understand fundamental terms used in the collision repair industry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685800" y="642042"/>
            <a:ext cx="7772400" cy="1143000"/>
          </a:xfrm>
        </p:spPr>
        <p:txBody>
          <a:bodyPr/>
          <a:lstStyle/>
          <a:p>
            <a:pPr eaLnBrk="1" hangingPunct="1"/>
            <a:r>
              <a:rPr lang="en-US" altLang="en-US" dirty="0" smtClean="0">
                <a:solidFill>
                  <a:schemeClr val="tx1"/>
                </a:solidFill>
              </a:rPr>
              <a:t>Introduction</a:t>
            </a:r>
          </a:p>
        </p:txBody>
      </p:sp>
      <p:sp>
        <p:nvSpPr>
          <p:cNvPr id="125955" name="Rectangle 3"/>
          <p:cNvSpPr>
            <a:spLocks noGrp="1" noChangeArrowheads="1"/>
          </p:cNvSpPr>
          <p:nvPr>
            <p:ph type="body" idx="4294967295"/>
          </p:nvPr>
        </p:nvSpPr>
        <p:spPr>
          <a:xfrm>
            <a:off x="457200" y="2057400"/>
            <a:ext cx="8229600" cy="4114800"/>
          </a:xfrm>
        </p:spPr>
        <p:txBody>
          <a:bodyPr>
            <a:normAutofit/>
          </a:bodyPr>
          <a:lstStyle/>
          <a:p>
            <a:pPr eaLnBrk="1" hangingPunct="1"/>
            <a:r>
              <a:rPr lang="en-US" altLang="en-US" dirty="0" smtClean="0"/>
              <a:t>Auto body repair is also called collision repair</a:t>
            </a:r>
          </a:p>
          <a:p>
            <a:pPr eaLnBrk="1" hangingPunct="1"/>
            <a:r>
              <a:rPr lang="en-US" altLang="en-US" dirty="0" smtClean="0"/>
              <a:t>Collision repair skills are in high demand</a:t>
            </a:r>
          </a:p>
          <a:p>
            <a:pPr eaLnBrk="1" hangingPunct="1"/>
            <a:r>
              <a:rPr lang="en-US" altLang="en-US" dirty="0" smtClean="0"/>
              <a:t>Body shops do $10 billion of repair work per year</a:t>
            </a:r>
          </a:p>
          <a:p>
            <a:pPr eaLnBrk="1" hangingPunct="1"/>
            <a:r>
              <a:rPr lang="en-US" altLang="en-US" dirty="0" smtClean="0"/>
              <a:t>Only highly skilled, knowledgeable professionals can properly repair today’s vehicles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685800" y="609600"/>
            <a:ext cx="7772400" cy="1143000"/>
          </a:xfrm>
        </p:spPr>
        <p:txBody>
          <a:bodyPr/>
          <a:lstStyle/>
          <a:p>
            <a:pPr eaLnBrk="1" hangingPunct="1"/>
            <a:r>
              <a:rPr lang="en-US" altLang="en-US" dirty="0" smtClean="0"/>
              <a:t>What Is Collision Repair?</a:t>
            </a:r>
          </a:p>
        </p:txBody>
      </p:sp>
      <p:sp>
        <p:nvSpPr>
          <p:cNvPr id="128003" name="Rectangle 3"/>
          <p:cNvSpPr>
            <a:spLocks noGrp="1" noChangeArrowheads="1"/>
          </p:cNvSpPr>
          <p:nvPr>
            <p:ph type="body" idx="4294967295"/>
          </p:nvPr>
        </p:nvSpPr>
        <p:spPr>
          <a:xfrm>
            <a:off x="685800" y="1828800"/>
            <a:ext cx="7772400" cy="4114800"/>
          </a:xfrm>
        </p:spPr>
        <p:txBody>
          <a:bodyPr>
            <a:normAutofit fontScale="92500"/>
          </a:bodyPr>
          <a:lstStyle/>
          <a:p>
            <a:pPr eaLnBrk="1" hangingPunct="1"/>
            <a:r>
              <a:rPr lang="en-US" altLang="en-US" dirty="0" smtClean="0"/>
              <a:t>Collision </a:t>
            </a:r>
          </a:p>
          <a:p>
            <a:pPr lvl="1" eaLnBrk="1" hangingPunct="1"/>
            <a:r>
              <a:rPr lang="en-US" altLang="en-US" dirty="0" smtClean="0"/>
              <a:t>Damage caused by an impact (hit) on the vehicle</a:t>
            </a:r>
          </a:p>
          <a:p>
            <a:pPr eaLnBrk="1" hangingPunct="1"/>
            <a:r>
              <a:rPr lang="en-US" altLang="en-US" dirty="0" smtClean="0"/>
              <a:t>Head-on collision </a:t>
            </a:r>
          </a:p>
          <a:p>
            <a:pPr lvl="1" eaLnBrk="1" hangingPunct="1"/>
            <a:r>
              <a:rPr lang="en-US" altLang="en-US" dirty="0" smtClean="0"/>
              <a:t>Two vehicles driving toward each other accidentally collide</a:t>
            </a:r>
          </a:p>
          <a:p>
            <a:pPr lvl="1" eaLnBrk="1" hangingPunct="1"/>
            <a:r>
              <a:rPr lang="en-US" altLang="en-US" dirty="0" smtClean="0"/>
              <a:t>Often the worst type of accident</a:t>
            </a:r>
          </a:p>
          <a:p>
            <a:pPr eaLnBrk="1" hangingPunct="1"/>
            <a:r>
              <a:rPr lang="en-US" altLang="en-US" dirty="0" smtClean="0"/>
              <a:t>Auto body repair or collision repair</a:t>
            </a:r>
          </a:p>
          <a:p>
            <a:pPr lvl="1" eaLnBrk="1" hangingPunct="1"/>
            <a:r>
              <a:rPr lang="en-US" altLang="en-US" dirty="0" smtClean="0"/>
              <a:t>Involves fixing a vehicle damaged in an accident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17780"/>
          <a:stretch>
            <a:fillRect/>
          </a:stretch>
        </p:blipFill>
        <p:spPr>
          <a:xfrm>
            <a:off x="2352675" y="1219200"/>
            <a:ext cx="4362450" cy="3255963"/>
          </a:xfrm>
          <a:noFill/>
        </p:spPr>
      </p:pic>
      <p:sp>
        <p:nvSpPr>
          <p:cNvPr id="130051" name="Rectangle 4"/>
          <p:cNvSpPr>
            <a:spLocks noChangeArrowheads="1"/>
          </p:cNvSpPr>
          <p:nvPr/>
        </p:nvSpPr>
        <p:spPr bwMode="auto">
          <a:xfrm>
            <a:off x="1371600" y="48768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chemeClr val="tx2"/>
                </a:solidFill>
              </a:rPr>
              <a:t>FIGURE 1-2</a:t>
            </a:r>
            <a:r>
              <a:rPr lang="en-US" altLang="en-US" sz="1800" dirty="0">
                <a:solidFill>
                  <a:schemeClr val="tx2"/>
                </a:solidFill>
              </a:rPr>
              <a:t>  </a:t>
            </a:r>
            <a:r>
              <a:rPr lang="en-US" altLang="en-US" sz="1800" dirty="0"/>
              <a:t>If the accident results in major damage and the vehicle cannot be driven, a wrecker is called to tow the 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09600" y="685800"/>
            <a:ext cx="7772400" cy="1143000"/>
          </a:xfrm>
        </p:spPr>
        <p:txBody>
          <a:bodyPr/>
          <a:lstStyle/>
          <a:p>
            <a:pPr eaLnBrk="1" hangingPunct="1"/>
            <a:r>
              <a:rPr lang="en-US" altLang="en-US" dirty="0" smtClean="0">
                <a:solidFill>
                  <a:schemeClr val="tx1"/>
                </a:solidFill>
              </a:rPr>
              <a:t>Accident Scene</a:t>
            </a:r>
          </a:p>
        </p:txBody>
      </p:sp>
      <p:sp>
        <p:nvSpPr>
          <p:cNvPr id="132099" name="Rectangle 3"/>
          <p:cNvSpPr>
            <a:spLocks noGrp="1" noChangeArrowheads="1"/>
          </p:cNvSpPr>
          <p:nvPr>
            <p:ph type="body" idx="4294967295"/>
          </p:nvPr>
        </p:nvSpPr>
        <p:spPr>
          <a:xfrm>
            <a:off x="685800" y="1905000"/>
            <a:ext cx="7772400" cy="4114800"/>
          </a:xfrm>
        </p:spPr>
        <p:txBody>
          <a:bodyPr>
            <a:normAutofit fontScale="92500" lnSpcReduction="20000"/>
          </a:bodyPr>
          <a:lstStyle/>
          <a:p>
            <a:pPr eaLnBrk="1" hangingPunct="1"/>
            <a:r>
              <a:rPr lang="en-US" altLang="en-US" dirty="0" smtClean="0"/>
              <a:t>Accident report</a:t>
            </a:r>
          </a:p>
          <a:p>
            <a:pPr lvl="1" eaLnBrk="1" hangingPunct="1"/>
            <a:r>
              <a:rPr lang="en-US" altLang="en-US" dirty="0" smtClean="0"/>
              <a:t>Summarizes what happened during collision</a:t>
            </a:r>
          </a:p>
          <a:p>
            <a:pPr lvl="1" eaLnBrk="1" hangingPunct="1"/>
            <a:r>
              <a:rPr lang="en-US" altLang="en-US" dirty="0" smtClean="0"/>
              <a:t>Lists information about drivers, their vehicles, and their insurance companies</a:t>
            </a:r>
          </a:p>
          <a:p>
            <a:pPr eaLnBrk="1" hangingPunct="1"/>
            <a:r>
              <a:rPr lang="en-US" altLang="en-US" dirty="0" smtClean="0"/>
              <a:t>Wrecker</a:t>
            </a:r>
            <a:endParaRPr lang="en-US" altLang="en-US" b="1" dirty="0" smtClean="0"/>
          </a:p>
          <a:p>
            <a:pPr lvl="1" eaLnBrk="1" hangingPunct="1"/>
            <a:r>
              <a:rPr lang="en-US" altLang="en-US" dirty="0" smtClean="0"/>
              <a:t>Truck equipped with special lifting equipment for raising and transporting damaged vehicle</a:t>
            </a:r>
          </a:p>
          <a:p>
            <a:pPr eaLnBrk="1" hangingPunct="1"/>
            <a:r>
              <a:rPr lang="en-US" altLang="en-US" dirty="0" smtClean="0"/>
              <a:t>Salvage yard</a:t>
            </a:r>
          </a:p>
          <a:p>
            <a:pPr lvl="1" eaLnBrk="1" hangingPunct="1"/>
            <a:r>
              <a:rPr lang="en-US" altLang="en-US" dirty="0" smtClean="0"/>
              <a:t>Business that resells parts from collision damaged vehicles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457200" y="669202"/>
            <a:ext cx="8229600" cy="1143000"/>
          </a:xfrm>
        </p:spPr>
        <p:txBody>
          <a:bodyPr/>
          <a:lstStyle/>
          <a:p>
            <a:pPr eaLnBrk="1" hangingPunct="1"/>
            <a:r>
              <a:rPr lang="en-US" altLang="en-US" dirty="0" smtClean="0">
                <a:solidFill>
                  <a:schemeClr val="tx1"/>
                </a:solidFill>
              </a:rPr>
              <a:t>Body Shop</a:t>
            </a:r>
          </a:p>
        </p:txBody>
      </p:sp>
      <p:sp>
        <p:nvSpPr>
          <p:cNvPr id="134147" name="Rectangle 3"/>
          <p:cNvSpPr>
            <a:spLocks noGrp="1" noChangeArrowheads="1"/>
          </p:cNvSpPr>
          <p:nvPr>
            <p:ph type="body" idx="4294967295"/>
          </p:nvPr>
        </p:nvSpPr>
        <p:spPr>
          <a:xfrm>
            <a:off x="626198" y="1752600"/>
            <a:ext cx="8077200" cy="4495800"/>
          </a:xfrm>
        </p:spPr>
        <p:txBody>
          <a:bodyPr>
            <a:normAutofit lnSpcReduction="10000"/>
          </a:bodyPr>
          <a:lstStyle/>
          <a:p>
            <a:pPr eaLnBrk="1" hangingPunct="1"/>
            <a:r>
              <a:rPr lang="en-US" altLang="en-US" dirty="0" smtClean="0"/>
              <a:t>Collision repair facility (body shop)</a:t>
            </a:r>
          </a:p>
          <a:p>
            <a:pPr lvl="1" eaLnBrk="1" hangingPunct="1"/>
            <a:r>
              <a:rPr lang="en-US" altLang="en-US" dirty="0" smtClean="0"/>
              <a:t>Has well-trained technicians, specialized tools, and heavy equipment for restoring damaged vehicles to their pre-accident condition</a:t>
            </a:r>
          </a:p>
          <a:p>
            <a:pPr eaLnBrk="1" hangingPunct="1"/>
            <a:r>
              <a:rPr lang="en-US" altLang="en-US" dirty="0" smtClean="0"/>
              <a:t>Independent body shop</a:t>
            </a:r>
          </a:p>
          <a:p>
            <a:pPr lvl="1" eaLnBrk="1" hangingPunct="1"/>
            <a:r>
              <a:rPr lang="en-US" altLang="en-US" dirty="0" smtClean="0"/>
              <a:t>Owned and operated by a private individual</a:t>
            </a:r>
          </a:p>
          <a:p>
            <a:pPr eaLnBrk="1" hangingPunct="1"/>
            <a:r>
              <a:rPr lang="en-US" altLang="en-US" dirty="0" smtClean="0"/>
              <a:t>Franchise body shop</a:t>
            </a:r>
          </a:p>
          <a:p>
            <a:pPr lvl="1" eaLnBrk="1" hangingPunct="1"/>
            <a:r>
              <a:rPr lang="en-US" altLang="en-US" dirty="0" smtClean="0"/>
              <a:t>Tied to corporate headquarters that regulates and aids operation of the shop</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1634</TotalTime>
  <Words>2067</Words>
  <Application>Microsoft Office PowerPoint</Application>
  <PresentationFormat>On-screen Show (4:3)</PresentationFormat>
  <Paragraphs>204</Paragraphs>
  <Slides>38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CheltenhamStd-Light</vt:lpstr>
      <vt:lpstr>CheltenhamStd-LightItalic</vt:lpstr>
      <vt:lpstr>1_Office Theme</vt:lpstr>
      <vt:lpstr>Collision Repair: Introduction and Careers</vt:lpstr>
      <vt:lpstr>PowerPoint Presentation</vt:lpstr>
      <vt:lpstr>Objectives</vt:lpstr>
      <vt:lpstr>Objectives (continued)</vt:lpstr>
      <vt:lpstr>Introduction</vt:lpstr>
      <vt:lpstr>What Is Collision Repair?</vt:lpstr>
      <vt:lpstr>PowerPoint Presentation</vt:lpstr>
      <vt:lpstr>Accident Scene</vt:lpstr>
      <vt:lpstr>Body Shop</vt:lpstr>
      <vt:lpstr>PowerPoint Presentation</vt:lpstr>
      <vt:lpstr>Body Shop (continued)</vt:lpstr>
      <vt:lpstr>Damage Estimating</vt:lpstr>
      <vt:lpstr>Body Shop Repairs</vt:lpstr>
      <vt:lpstr>PowerPoint Presentation</vt:lpstr>
      <vt:lpstr>Body Shop Repairs (continued)</vt:lpstr>
      <vt:lpstr>PowerPoint Presentation</vt:lpstr>
      <vt:lpstr>PowerPoint Presentation</vt:lpstr>
      <vt:lpstr>Body Shop Repairs (continued)</vt:lpstr>
      <vt:lpstr>PowerPoint Presentation</vt:lpstr>
      <vt:lpstr>PowerPoint Presentation</vt:lpstr>
      <vt:lpstr>PowerPoint Presentation</vt:lpstr>
      <vt:lpstr>PowerPoint Presentation</vt:lpstr>
      <vt:lpstr>PowerPoint Presentation</vt:lpstr>
      <vt:lpstr>Body Shop Repairs (continued)</vt:lpstr>
      <vt:lpstr>PowerPoint Presentation</vt:lpstr>
      <vt:lpstr>PowerPoint Presentation</vt:lpstr>
      <vt:lpstr>Body Shop Repairs (continued)</vt:lpstr>
      <vt:lpstr>Complete Collision Services</vt:lpstr>
      <vt:lpstr>Auto Body Careers</vt:lpstr>
      <vt:lpstr>Auto Body Careers (continued)</vt:lpstr>
      <vt:lpstr>Auto Body Careers (continued)</vt:lpstr>
      <vt:lpstr>Auto Body Careers (continued)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Construction Technology</dc:title>
  <dc:creator>Chambliss, Sharon</dc:creator>
  <cp:lastModifiedBy>Chambliss, Sharon</cp:lastModifiedBy>
  <cp:revision>164</cp:revision>
  <dcterms:created xsi:type="dcterms:W3CDTF">2007-03-22T18:51:57Z</dcterms:created>
  <dcterms:modified xsi:type="dcterms:W3CDTF">2015-01-08T13:59:08Z</dcterms:modified>
</cp:coreProperties>
</file>