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90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6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7023100" cy="9309100"/>
  <p:embeddedFontLst>
    <p:embeddedFont>
      <p:font typeface="Book Antiqua" panose="02040602050305030304" pitchFamily="18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Lucida Sans" panose="020B0602030504020204" pitchFamily="34" charset="0"/>
      <p:regular r:id="rId24"/>
      <p:bold r:id="rId25"/>
      <p:italic r:id="rId26"/>
      <p:boldItalic r:id="rId27"/>
    </p:embeddedFont>
    <p:embeddedFont>
      <p:font typeface="Trebuchet MS" panose="020B0603020202020204" pitchFamily="34" charset="0"/>
      <p:regular r:id="rId28"/>
      <p:bold r:id="rId29"/>
      <p:italic r:id="rId30"/>
      <p:boldItalic r:id="rId31"/>
    </p:embeddedFont>
    <p:embeddedFont>
      <p:font typeface="Wingdings 3" panose="05040102010807070707" pitchFamily="18" charset="2"/>
      <p:regular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BFF"/>
    <a:srgbClr val="D200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3" autoAdjust="0"/>
    <p:restoredTop sz="94660"/>
  </p:normalViewPr>
  <p:slideViewPr>
    <p:cSldViewPr snapToGrid="0">
      <p:cViewPr varScale="1">
        <p:scale>
          <a:sx n="62" d="100"/>
          <a:sy n="62" d="100"/>
        </p:scale>
        <p:origin x="1412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BD52CC36-134B-460E-AA72-03EAEBDDD58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728BA32-EDD6-47FE-823F-312A1C74F5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70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0" name="Google Shape;16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1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9" name="Google Shape;169;p1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6" name="Google Shape;17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6680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8" name="Google Shape;1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5" name="Google Shape;14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3" name="Google Shape;15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73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7625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311558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3850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1268150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6194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241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6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1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5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62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45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23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62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002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0544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57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  <p:sldLayoutId id="2147483916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ctrTitle"/>
          </p:nvPr>
        </p:nvSpPr>
        <p:spPr>
          <a:xfrm>
            <a:off x="609600" y="1447800"/>
            <a:ext cx="7848600" cy="426027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rgbClr val="F18B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0" rIns="4570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ucida Sans"/>
              <a:buNone/>
            </a:pPr>
            <a:r>
              <a:rPr lang="en-US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</a:t>
            </a:r>
            <a:endParaRPr i="1">
              <a:solidFill>
                <a:srgbClr val="7030A0"/>
              </a:solidFill>
            </a:endParaRPr>
          </a:p>
        </p:txBody>
      </p:sp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1523999"/>
            <a:ext cx="2282274" cy="4153803"/>
          </a:xfrm>
          <a:prstGeom prst="rect">
            <a:avLst/>
          </a:prstGeom>
          <a:solidFill>
            <a:srgbClr val="00B050"/>
          </a:solidFill>
          <a:ln w="9525" cap="flat" cmpd="sng">
            <a:solidFill>
              <a:srgbClr val="CFDEDE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0" name="Google Shape;90;p13"/>
          <p:cNvSpPr/>
          <p:nvPr/>
        </p:nvSpPr>
        <p:spPr>
          <a:xfrm>
            <a:off x="10820400" y="3577936"/>
            <a:ext cx="45719" cy="384463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98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1" name="Google Shape;91;p13"/>
          <p:cNvSpPr/>
          <p:nvPr/>
        </p:nvSpPr>
        <p:spPr>
          <a:xfrm>
            <a:off x="2815674" y="1869776"/>
            <a:ext cx="5029200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b="1" i="1" u="none" strike="noStrike" cap="none">
              <a:solidFill>
                <a:srgbClr val="7030A0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1" u="sng" strike="noStrike" cap="none">
                <a:solidFill>
                  <a:srgbClr val="7030A0"/>
                </a:solidFill>
                <a:latin typeface="Book Antiqua"/>
                <a:ea typeface="Book Antiqua"/>
                <a:cs typeface="Book Antiqua"/>
                <a:sym typeface="Book Antiqua"/>
              </a:rPr>
              <a:t>HARDING TITLE I</a:t>
            </a:r>
            <a:br>
              <a:rPr lang="en-US" sz="4400" b="1" i="1" u="sng" strike="noStrike" cap="none">
                <a:solidFill>
                  <a:srgbClr val="7030A0"/>
                </a:solidFill>
                <a:latin typeface="Book Antiqua"/>
                <a:ea typeface="Book Antiqua"/>
                <a:cs typeface="Book Antiqua"/>
                <a:sym typeface="Book Antiqua"/>
              </a:rPr>
            </a:br>
            <a:r>
              <a:rPr lang="en-US" sz="4400" b="1" i="1" u="sng" strike="noStrike" cap="none">
                <a:solidFill>
                  <a:srgbClr val="7030A0"/>
                </a:solidFill>
                <a:latin typeface="Book Antiqua"/>
                <a:ea typeface="Book Antiqua"/>
                <a:cs typeface="Book Antiqua"/>
                <a:sym typeface="Book Antiqua"/>
              </a:rPr>
              <a:t>INFORMATION</a:t>
            </a:r>
            <a:endParaRPr sz="4400" b="1" i="1" u="sng" strike="noStrike" cap="none">
              <a:solidFill>
                <a:srgbClr val="7030A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/>
          <p:nvPr/>
        </p:nvSpPr>
        <p:spPr>
          <a:xfrm>
            <a:off x="4721942" y="285078"/>
            <a:ext cx="3881284" cy="2362200"/>
          </a:xfrm>
          <a:prstGeom prst="ellipse">
            <a:avLst/>
          </a:prstGeom>
          <a:solidFill>
            <a:srgbClr val="F18BFF"/>
          </a:solidFill>
          <a:ln w="25400" cap="flat" cmpd="sng">
            <a:solidFill>
              <a:srgbClr val="98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End of Year Survey</a:t>
            </a:r>
            <a:endParaRPr sz="2200" b="1">
              <a:solidFill>
                <a:schemeClr val="dk1"/>
              </a:solidFill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7602256" y="2476500"/>
            <a:ext cx="18473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64" name="Google Shape;164;p22" descr="C:\Users\kcampbell\AppData\Local\Microsoft\Windows\Temporary Internet Files\Content.IE5\JZPK4E6F\elementary_kids_with_father_parent_involvement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772" y="754178"/>
            <a:ext cx="3337049" cy="18931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5" name="Google Shape;165;p22"/>
          <p:cNvSpPr/>
          <p:nvPr/>
        </p:nvSpPr>
        <p:spPr>
          <a:xfrm>
            <a:off x="462116" y="3195483"/>
            <a:ext cx="7570839" cy="3028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*  </a:t>
            </a:r>
            <a:r>
              <a:rPr lang="en-US" sz="2200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Families</a:t>
            </a:r>
            <a:r>
              <a:rPr lang="en-US" sz="2400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 </a:t>
            </a:r>
            <a:r>
              <a:rPr lang="en-US" sz="2200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will be asked to complete this in the            		Spring, either on paper or online.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dirty="0">
              <a:solidFill>
                <a:schemeClr val="dk1"/>
              </a:solidFill>
              <a:ea typeface="Book Antiqua"/>
              <a:cs typeface="Book Antiqua"/>
              <a:sym typeface="Book Antiqua"/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  *   The results will be used to address  	 	    	concerns and share suggestions for improvement.</a:t>
            </a: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chemeClr val="dk1"/>
              </a:solidFill>
            </a:endParaRPr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  *   Information will be considered when updating the     	following school year’s School Level Plan.</a:t>
            </a:r>
            <a:endParaRPr sz="2200" dirty="0">
              <a:solidFill>
                <a:schemeClr val="dk1"/>
              </a:solidFill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22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2222090" y="609600"/>
            <a:ext cx="4735222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Lucida Sans"/>
              <a:buNone/>
            </a:pPr>
            <a:r>
              <a:rPr lang="en-US" sz="2900" i="1" u="sng" dirty="0">
                <a:solidFill>
                  <a:schemeClr val="dk1"/>
                </a:solidFill>
              </a:rPr>
              <a:t>Contacting Staff</a:t>
            </a:r>
            <a:endParaRPr sz="2900" i="1" u="sng" dirty="0">
              <a:solidFill>
                <a:schemeClr val="dk1"/>
              </a:solidFill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idx="1"/>
          </p:nvPr>
        </p:nvSpPr>
        <p:spPr>
          <a:xfrm>
            <a:off x="707922" y="1681316"/>
            <a:ext cx="7978877" cy="1290484"/>
          </a:xfrm>
          <a:prstGeom prst="rect">
            <a:avLst/>
          </a:prstGeom>
          <a:solidFill>
            <a:srgbClr val="F18BFF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312420" algn="l" rtl="0">
              <a:spcBef>
                <a:spcPts val="0"/>
              </a:spcBef>
              <a:spcAft>
                <a:spcPts val="0"/>
              </a:spcAft>
              <a:buSzPts val="1560"/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13716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60"/>
              <a:buNone/>
            </a:pPr>
            <a:r>
              <a:rPr lang="en-US" sz="24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Administrators and staff may be contacted by email or by calling the school office at (814) 874-6550.</a:t>
            </a:r>
            <a:endParaRPr sz="2400" dirty="0">
              <a:solidFill>
                <a:schemeClr val="dk1"/>
              </a:solidFill>
            </a:endParaRPr>
          </a:p>
        </p:txBody>
      </p:sp>
      <p:pic>
        <p:nvPicPr>
          <p:cNvPr id="173" name="Google Shape;173;p23" descr="C:\Users\kcampbell\AppData\Local\Microsoft\Windows\Temporary Internet Files\Content.IE5\5SDNNLMX\phone-computer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45110" y="3154362"/>
            <a:ext cx="4672074" cy="344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1529816" y="4127700"/>
            <a:ext cx="6498900" cy="152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Questions or Concerns? </a:t>
            </a:r>
            <a:endParaRPr sz="2500" dirty="0">
              <a:solidFill>
                <a:schemeClr val="dk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Please contact:</a:t>
            </a:r>
            <a:endParaRPr sz="3100" dirty="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3100" dirty="0">
                <a:solidFill>
                  <a:srgbClr val="7030A0"/>
                </a:solidFill>
                <a:latin typeface="Book Antiqua"/>
                <a:ea typeface="Book Antiqua"/>
                <a:cs typeface="Book Antiqua"/>
                <a:sym typeface="Book Antiqua"/>
              </a:rPr>
              <a:t>llunger@eriesd.org</a:t>
            </a:r>
            <a:r>
              <a:rPr lang="en-US" sz="3100" dirty="0">
                <a:solidFill>
                  <a:schemeClr val="bg1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3100" dirty="0">
                <a:solidFill>
                  <a:srgbClr val="7030A0"/>
                </a:solidFill>
                <a:latin typeface="Book Antiqua"/>
                <a:ea typeface="Book Antiqua"/>
                <a:cs typeface="Book Antiqua"/>
                <a:sym typeface="Book Antiqua"/>
              </a:rPr>
              <a:t>  </a:t>
            </a:r>
            <a:endParaRPr sz="3100" dirty="0">
              <a:solidFill>
                <a:srgbClr val="7030A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9350" y="1567175"/>
            <a:ext cx="2385300" cy="23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 txBox="1"/>
          <p:nvPr/>
        </p:nvSpPr>
        <p:spPr>
          <a:xfrm>
            <a:off x="1734525" y="757425"/>
            <a:ext cx="54249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>
                <a:latin typeface="Book Antiqua"/>
                <a:ea typeface="Book Antiqua"/>
                <a:cs typeface="Book Antiqua"/>
                <a:sym typeface="Book Antiqua"/>
              </a:rPr>
              <a:t>THANK YOU!</a:t>
            </a:r>
            <a:endParaRPr sz="34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 txBox="1">
            <a:spLocks noGrp="1"/>
          </p:cNvSpPr>
          <p:nvPr>
            <p:ph type="title"/>
          </p:nvPr>
        </p:nvSpPr>
        <p:spPr>
          <a:xfrm>
            <a:off x="762000" y="1524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Lucida Sans"/>
              <a:buNone/>
            </a:pPr>
            <a:r>
              <a:rPr lang="en-US" sz="2900" i="1" u="sng" dirty="0">
                <a:solidFill>
                  <a:schemeClr val="dk1"/>
                </a:solidFill>
              </a:rPr>
              <a:t>Agenda</a:t>
            </a:r>
            <a:endParaRPr sz="2900" dirty="0">
              <a:solidFill>
                <a:schemeClr val="dk1"/>
              </a:solidFill>
            </a:endParaRPr>
          </a:p>
        </p:txBody>
      </p:sp>
      <p:sp>
        <p:nvSpPr>
          <p:cNvPr id="97" name="Google Shape;97;p14"/>
          <p:cNvSpPr txBox="1">
            <a:spLocks noGrp="1"/>
          </p:cNvSpPr>
          <p:nvPr>
            <p:ph idx="1"/>
          </p:nvPr>
        </p:nvSpPr>
        <p:spPr>
          <a:xfrm>
            <a:off x="1828800" y="1406013"/>
            <a:ext cx="7315200" cy="5562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Harding 2024-2025 School Level Plan</a:t>
            </a: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Title I School-Wide Support Program</a:t>
            </a: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ESSA (Every Student Succeeds Act)</a:t>
            </a: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Family Engagement Policy and Learning Compact</a:t>
            </a: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Curriculum/Assessments</a:t>
            </a:r>
            <a:endParaRPr sz="2000"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Family Resource Center</a:t>
            </a: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End of Year Survey</a:t>
            </a:r>
            <a:endParaRPr sz="2000"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r>
              <a:rPr lang="en-US" sz="2000" dirty="0">
                <a:solidFill>
                  <a:schemeClr val="dk1"/>
                </a:solidFill>
              </a:rPr>
              <a:t>Contacting Staff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98" name="Google Shape;98;p14" descr="C:\Users\kcampbell\AppData\Local\Microsoft\Windows\Temporary Internet Files\Content.IE5\5SDNNLMX\Chalk-Wood-Conception-Agenda-Board-Management-1616853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42436" y="4294500"/>
            <a:ext cx="2388400" cy="200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400" b="1" i="0" u="none" strike="noStrike" cap="none">
              <a:solidFill>
                <a:schemeClr val="accen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850984" y="639096"/>
            <a:ext cx="6198745" cy="757083"/>
          </a:xfrm>
          <a:prstGeom prst="rect">
            <a:avLst/>
          </a:prstGeom>
          <a:solidFill>
            <a:srgbClr val="F18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Lucida Sans"/>
              <a:buNone/>
            </a:pPr>
            <a:r>
              <a:rPr lang="en-US" sz="2900" i="1" u="sng" dirty="0">
                <a:solidFill>
                  <a:schemeClr val="dk1"/>
                </a:solidFill>
              </a:rPr>
              <a:t>Harding School Level Plan</a:t>
            </a:r>
            <a:endParaRPr sz="2900" dirty="0">
              <a:solidFill>
                <a:schemeClr val="dk1"/>
              </a:solidFill>
            </a:endParaRPr>
          </a:p>
        </p:txBody>
      </p:sp>
      <p:sp>
        <p:nvSpPr>
          <p:cNvPr id="105" name="Google Shape;105;p15"/>
          <p:cNvSpPr txBox="1">
            <a:spLocks noGrp="1"/>
          </p:cNvSpPr>
          <p:nvPr>
            <p:ph idx="1"/>
          </p:nvPr>
        </p:nvSpPr>
        <p:spPr>
          <a:xfrm>
            <a:off x="1150373" y="1524000"/>
            <a:ext cx="5806939" cy="451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dirty="0">
                <a:solidFill>
                  <a:schemeClr val="dk1"/>
                </a:solidFill>
              </a:rPr>
              <a:t>Our plan at Harding is centered around providing a system within the school that fully utilizes school-wide data in order to focus on school improvement and the academic growth of all students.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200" i="1" dirty="0">
                <a:solidFill>
                  <a:schemeClr val="dk1"/>
                </a:solidFill>
              </a:rPr>
              <a:t>What are our goals this year?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lang="en-US"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dirty="0">
                <a:solidFill>
                  <a:schemeClr val="dk1"/>
                </a:solidFill>
              </a:rPr>
              <a:t>* Improving reading scores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dirty="0">
                <a:solidFill>
                  <a:schemeClr val="dk1"/>
                </a:solidFill>
              </a:rPr>
              <a:t>* Improving math scores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r>
              <a:rPr lang="en-US" sz="2000" dirty="0">
                <a:solidFill>
                  <a:schemeClr val="dk1"/>
                </a:solidFill>
              </a:rPr>
              <a:t>* Increasing attendance rates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2200" i="1" dirty="0">
                <a:solidFill>
                  <a:schemeClr val="dk1"/>
                </a:solidFill>
              </a:rPr>
              <a:t>How will we achieve them?</a:t>
            </a: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1300"/>
              <a:buNone/>
            </a:pPr>
            <a:endParaRPr lang="en-US" sz="2000" dirty="0">
              <a:solidFill>
                <a:schemeClr val="dk1"/>
              </a:solidFill>
            </a:endParaRP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2000" dirty="0">
                <a:solidFill>
                  <a:schemeClr val="dk1"/>
                </a:solidFill>
              </a:rPr>
              <a:t>  </a:t>
            </a:r>
            <a:r>
              <a:rPr lang="en-US" sz="2000" b="1" dirty="0">
                <a:solidFill>
                  <a:schemeClr val="dk1"/>
                </a:solidFill>
              </a:rPr>
              <a:t>By using</a:t>
            </a:r>
            <a:r>
              <a:rPr lang="en-US" sz="2000" dirty="0">
                <a:solidFill>
                  <a:schemeClr val="dk1"/>
                </a:solidFill>
              </a:rPr>
              <a:t>: Consistent curriculum </a:t>
            </a:r>
          </a:p>
          <a:p>
            <a:pPr marL="13716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 sz="2000" b="1" dirty="0">
                <a:solidFill>
                  <a:schemeClr val="dk1"/>
                </a:solidFill>
              </a:rPr>
              <a:t>By incorporating</a:t>
            </a:r>
            <a:r>
              <a:rPr lang="en-US" sz="2000" dirty="0">
                <a:solidFill>
                  <a:schemeClr val="dk1"/>
                </a:solidFill>
              </a:rPr>
              <a:t>: Data evaluation</a:t>
            </a:r>
          </a:p>
          <a:p>
            <a:pPr marL="13716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 sz="2000" b="1" dirty="0">
                <a:solidFill>
                  <a:schemeClr val="dk1"/>
                </a:solidFill>
              </a:rPr>
              <a:t>By encouraging</a:t>
            </a:r>
            <a:r>
              <a:rPr lang="en-US" sz="2000" dirty="0">
                <a:solidFill>
                  <a:schemeClr val="dk1"/>
                </a:solidFill>
              </a:rPr>
              <a:t>: Teacher collaboration</a:t>
            </a:r>
          </a:p>
          <a:p>
            <a:pPr marL="137160" lvl="0" indent="0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 sz="2000" b="1" dirty="0">
                <a:solidFill>
                  <a:schemeClr val="dk1"/>
                </a:solidFill>
              </a:rPr>
              <a:t>By working towards: </a:t>
            </a:r>
            <a:r>
              <a:rPr lang="en-US" sz="2000" dirty="0">
                <a:solidFill>
                  <a:schemeClr val="dk1"/>
                </a:solidFill>
              </a:rPr>
              <a:t>Improved attendance </a:t>
            </a:r>
          </a:p>
          <a:p>
            <a:pPr marL="548640" lvl="0" indent="-41148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Char char="▣"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SzPts val="1820"/>
              <a:buNone/>
            </a:pPr>
            <a:endParaRPr dirty="0">
              <a:solidFill>
                <a:schemeClr val="dk1"/>
              </a:solidFill>
            </a:endParaRPr>
          </a:p>
          <a:p>
            <a:pPr marL="2167128" lvl="7" indent="-93979" algn="l" rtl="0">
              <a:spcBef>
                <a:spcPts val="280"/>
              </a:spcBef>
              <a:spcAft>
                <a:spcPts val="0"/>
              </a:spcAft>
              <a:buSzPts val="1400"/>
              <a:buNone/>
            </a:pPr>
            <a:endParaRPr dirty="0">
              <a:solidFill>
                <a:schemeClr val="dk1"/>
              </a:solidFill>
            </a:endParaRPr>
          </a:p>
        </p:txBody>
      </p:sp>
      <p:pic>
        <p:nvPicPr>
          <p:cNvPr id="106" name="Google Shape;106;p15" descr="C:\Users\kcampbell\AppData\Local\Microsoft\Windows\Temporary Internet Files\Content.IE5\JZPK4E6F\Goal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2736" y="4896465"/>
            <a:ext cx="2315497" cy="1476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609599" y="609600"/>
            <a:ext cx="6347713" cy="1248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Lucida Sans"/>
              <a:buNone/>
            </a:pPr>
            <a:br>
              <a:rPr lang="en-US" sz="3200" i="1" dirty="0">
                <a:solidFill>
                  <a:schemeClr val="dk1"/>
                </a:solidFill>
              </a:rPr>
            </a:br>
            <a:br>
              <a:rPr lang="en-US" sz="3200" i="1" dirty="0">
                <a:solidFill>
                  <a:schemeClr val="dk1"/>
                </a:solidFill>
              </a:rPr>
            </a:br>
            <a:br>
              <a:rPr lang="en-US" sz="3200" i="1" dirty="0">
                <a:solidFill>
                  <a:schemeClr val="dk1"/>
                </a:solidFill>
              </a:rPr>
            </a:br>
            <a:r>
              <a:rPr lang="en-US" sz="3200" i="1" dirty="0">
                <a:solidFill>
                  <a:schemeClr val="dk1"/>
                </a:solidFill>
              </a:rPr>
              <a:t>	</a:t>
            </a:r>
            <a:r>
              <a:rPr lang="en-US" sz="2900" i="1" u="sng" dirty="0">
                <a:solidFill>
                  <a:schemeClr val="dk1"/>
                </a:solidFill>
              </a:rPr>
              <a:t>Title I School-Wide Support Program</a:t>
            </a:r>
            <a:br>
              <a:rPr lang="en-US" sz="3200" i="1" dirty="0">
                <a:solidFill>
                  <a:schemeClr val="dk1"/>
                </a:solidFill>
              </a:rPr>
            </a:br>
            <a:br>
              <a:rPr lang="en-US" sz="3200" i="1" dirty="0">
                <a:solidFill>
                  <a:schemeClr val="dk1"/>
                </a:solidFill>
              </a:rPr>
            </a:br>
            <a:r>
              <a:rPr lang="en-US" sz="2000" i="1" dirty="0">
                <a:solidFill>
                  <a:schemeClr val="dk1"/>
                </a:solidFill>
              </a:rPr>
              <a:t>    </a:t>
            </a:r>
            <a:br>
              <a:rPr lang="en-US" sz="2000" i="1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112" name="Google Shape;112;p16"/>
          <p:cNvSpPr txBox="1">
            <a:spLocks noGrp="1"/>
          </p:cNvSpPr>
          <p:nvPr>
            <p:ph type="body" idx="1"/>
          </p:nvPr>
        </p:nvSpPr>
        <p:spPr>
          <a:xfrm>
            <a:off x="875071" y="1930401"/>
            <a:ext cx="2825201" cy="734737"/>
          </a:xfrm>
          <a:prstGeom prst="rect">
            <a:avLst/>
          </a:prstGeom>
          <a:solidFill>
            <a:srgbClr val="F18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lang="en-US" sz="1800" b="1" i="1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n-US" sz="1800" b="1" i="1" dirty="0"/>
              <a:t>WHAT DOES AN SWS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r>
              <a:rPr lang="en-US" sz="1800" b="1" i="1" dirty="0"/>
              <a:t>TEACHER DO?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170"/>
              <a:buNone/>
            </a:pPr>
            <a:endParaRPr sz="1400" b="1" i="1" dirty="0"/>
          </a:p>
        </p:txBody>
      </p:sp>
      <p:sp>
        <p:nvSpPr>
          <p:cNvPr id="115" name="Google Shape;115;p16"/>
          <p:cNvSpPr txBox="1">
            <a:spLocks noGrp="1"/>
          </p:cNvSpPr>
          <p:nvPr>
            <p:ph sz="half" idx="2"/>
          </p:nvPr>
        </p:nvSpPr>
        <p:spPr>
          <a:xfrm>
            <a:off x="108156" y="2737244"/>
            <a:ext cx="3592116" cy="3304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Char char="▣"/>
            </a:pPr>
            <a:r>
              <a:rPr lang="en-US" sz="1600" dirty="0">
                <a:solidFill>
                  <a:schemeClr val="dk1"/>
                </a:solidFill>
              </a:rPr>
              <a:t>They provide training for staff when necessary and assist with academic screenings</a:t>
            </a:r>
          </a:p>
          <a:p>
            <a:pPr marL="13716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0"/>
              <a:buNone/>
            </a:pP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40"/>
              <a:buChar char="▣"/>
            </a:pPr>
            <a:r>
              <a:rPr lang="en-US" sz="1600" dirty="0">
                <a:solidFill>
                  <a:schemeClr val="dk1"/>
                </a:solidFill>
              </a:rPr>
              <a:t>They analyze data to create intervention plans for students who need additional academic support</a:t>
            </a:r>
          </a:p>
          <a:p>
            <a:pPr marL="548640" lvl="0" indent="-41148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40"/>
              <a:buChar char="▣"/>
            </a:pPr>
            <a:endParaRPr lang="en-US" sz="1600"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40"/>
              <a:buChar char="▣"/>
            </a:pPr>
            <a:r>
              <a:rPr lang="en-US" sz="1600" dirty="0">
                <a:solidFill>
                  <a:schemeClr val="dk1"/>
                </a:solidFill>
              </a:rPr>
              <a:t>They work with students in a small group setting </a:t>
            </a:r>
          </a:p>
          <a:p>
            <a:pPr marL="13716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40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040"/>
              <a:buChar char="▣"/>
            </a:pPr>
            <a:r>
              <a:rPr lang="en-US" sz="1600" dirty="0">
                <a:solidFill>
                  <a:schemeClr val="dk1"/>
                </a:solidFill>
              </a:rPr>
              <a:t>They collaborate with the Community School Director to plan activities and workshops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286865" y="1930402"/>
            <a:ext cx="2768771" cy="704644"/>
          </a:xfrm>
          <a:solidFill>
            <a:srgbClr val="F18BFF"/>
          </a:solidFill>
        </p:spPr>
        <p:txBody>
          <a:bodyPr/>
          <a:lstStyle/>
          <a:p>
            <a:pPr algn="ctr"/>
            <a:r>
              <a:rPr lang="en-US" sz="1800" b="1" i="1" dirty="0"/>
              <a:t> WHAT ARE THE BENEFITS?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001729" y="2737243"/>
            <a:ext cx="3687097" cy="3938859"/>
          </a:xfrm>
        </p:spPr>
        <p:txBody>
          <a:bodyPr>
            <a:normAutofit/>
          </a:bodyPr>
          <a:lstStyle/>
          <a:p>
            <a:r>
              <a:rPr lang="en-US" sz="1600" dirty="0"/>
              <a:t>All students are eligible for academic support</a:t>
            </a:r>
          </a:p>
          <a:p>
            <a:r>
              <a:rPr lang="en-US" sz="1600" dirty="0"/>
              <a:t>Family Engagement events are held throughout the school year</a:t>
            </a:r>
          </a:p>
          <a:p>
            <a:r>
              <a:rPr lang="en-US" sz="1600" dirty="0"/>
              <a:t>Workshops are conducted to help with literacy and math skills</a:t>
            </a:r>
          </a:p>
          <a:p>
            <a:r>
              <a:rPr lang="en-US" sz="1600" dirty="0"/>
              <a:t>Funding is provided for these activities in order to support families and their students </a:t>
            </a:r>
          </a:p>
        </p:txBody>
      </p:sp>
    </p:spTree>
    <p:extLst>
      <p:ext uri="{BB962C8B-B14F-4D97-AF65-F5344CB8AC3E}">
        <p14:creationId xmlns:p14="http://schemas.microsoft.com/office/powerpoint/2010/main" val="2644964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>
            <a:spLocks noGrp="1"/>
          </p:cNvSpPr>
          <p:nvPr>
            <p:ph type="title"/>
          </p:nvPr>
        </p:nvSpPr>
        <p:spPr>
          <a:xfrm>
            <a:off x="1052051" y="943896"/>
            <a:ext cx="6454877" cy="813773"/>
          </a:xfrm>
          <a:prstGeom prst="rect">
            <a:avLst/>
          </a:prstGeom>
          <a:solidFill>
            <a:srgbClr val="F18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Lucida Sans"/>
              <a:buNone/>
            </a:pPr>
            <a:br>
              <a:rPr lang="en-US" sz="3200" i="1" u="sng" dirty="0">
                <a:solidFill>
                  <a:schemeClr val="dk1"/>
                </a:solidFill>
              </a:rPr>
            </a:br>
            <a:r>
              <a:rPr lang="en-US" sz="3200" i="1" u="sng" dirty="0">
                <a:solidFill>
                  <a:schemeClr val="dk1"/>
                </a:solidFill>
              </a:rPr>
              <a:t>Parent Rights under Every Child Succeeds Act (ESSA)</a:t>
            </a:r>
            <a:br>
              <a:rPr lang="en-US" sz="3200" i="1" u="sng" dirty="0">
                <a:solidFill>
                  <a:schemeClr val="dk1"/>
                </a:solidFill>
              </a:rPr>
            </a:br>
            <a:endParaRPr sz="3200" i="1" u="sng" dirty="0">
              <a:solidFill>
                <a:schemeClr val="dk1"/>
              </a:solidFill>
            </a:endParaRPr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sz="quarter" idx="3"/>
          </p:nvPr>
        </p:nvSpPr>
        <p:spPr>
          <a:xfrm>
            <a:off x="319549" y="2271253"/>
            <a:ext cx="7919883" cy="2829080"/>
          </a:xfrm>
          <a:prstGeom prst="rect">
            <a:avLst/>
          </a:prstGeom>
          <a:noFill/>
          <a:ln w="25400" cap="flat" cmpd="sng">
            <a:solidFill>
              <a:srgbClr val="98483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48640" lvl="0" indent="-41148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Char char="▣"/>
            </a:pPr>
            <a:r>
              <a:rPr lang="en-US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You have the right to request to be told the qualifications of your child’s teacher. </a:t>
            </a: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65000"/>
              <a:buChar char="▣"/>
            </a:pPr>
            <a:r>
              <a:rPr lang="en-US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You have the right to be informed that all Paraprofessionals are properly certified.</a:t>
            </a:r>
            <a:endParaRPr dirty="0">
              <a:solidFill>
                <a:schemeClr val="dk1"/>
              </a:solidFill>
            </a:endParaRPr>
          </a:p>
          <a:p>
            <a:pPr marL="548640" lvl="0" indent="-411480" algn="l" rtl="0">
              <a:spcBef>
                <a:spcPts val="444"/>
              </a:spcBef>
              <a:spcAft>
                <a:spcPts val="0"/>
              </a:spcAft>
              <a:buClr>
                <a:schemeClr val="dk1"/>
              </a:buClr>
              <a:buSzPct val="65000"/>
              <a:buChar char="▣"/>
            </a:pPr>
            <a:r>
              <a:rPr lang="en-US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You have the right to be notified if your child is taught for more than 4 weeks by a teacher certified in a different subject area.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1425677" y="275303"/>
            <a:ext cx="5771535" cy="1033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ct val="100000"/>
              <a:buFont typeface="Lucida Sans"/>
              <a:buNone/>
            </a:pPr>
            <a:r>
              <a:rPr lang="en-US" sz="3200" i="1" u="sng" dirty="0">
                <a:solidFill>
                  <a:schemeClr val="dk1"/>
                </a:solidFill>
              </a:rPr>
              <a:t>Family Engagement Policy and Learning Compact</a:t>
            </a:r>
            <a:br>
              <a:rPr lang="en-US" sz="3200" i="1" u="sng" dirty="0">
                <a:solidFill>
                  <a:schemeClr val="dk1"/>
                </a:solidFill>
              </a:rPr>
            </a:br>
            <a:endParaRPr sz="3200" i="1" u="sng" dirty="0">
              <a:solidFill>
                <a:schemeClr val="dk1"/>
              </a:solidFill>
            </a:endParaRPr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2291350" y="1251526"/>
            <a:ext cx="4040188" cy="750887"/>
          </a:xfrm>
          <a:prstGeom prst="rect">
            <a:avLst/>
          </a:prstGeom>
          <a:solidFill>
            <a:srgbClr val="F18B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30000" dist="101600" dir="27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40"/>
              <a:buNone/>
            </a:pPr>
            <a:r>
              <a:rPr lang="en-US" sz="1800" b="1" i="1" u="sng" dirty="0">
                <a:solidFill>
                  <a:schemeClr val="dk1"/>
                </a:solidFill>
                <a:sym typeface="Book Antiqua"/>
              </a:rPr>
              <a:t>FAMILY ENGAGEMENT POLICY</a:t>
            </a:r>
            <a:endParaRPr sz="1800" b="1" i="1" u="sng" dirty="0">
              <a:solidFill>
                <a:schemeClr val="dk1"/>
              </a:solidFill>
            </a:endParaRPr>
          </a:p>
        </p:txBody>
      </p:sp>
      <p:sp>
        <p:nvSpPr>
          <p:cNvPr id="132" name="Google Shape;132;p18"/>
          <p:cNvSpPr txBox="1">
            <a:spLocks noGrp="1"/>
          </p:cNvSpPr>
          <p:nvPr>
            <p:ph sz="half" idx="2"/>
          </p:nvPr>
        </p:nvSpPr>
        <p:spPr>
          <a:xfrm>
            <a:off x="2664542" y="4580015"/>
            <a:ext cx="3106992" cy="694991"/>
          </a:xfrm>
          <a:prstGeom prst="rect">
            <a:avLst/>
          </a:prstGeom>
          <a:solidFill>
            <a:srgbClr val="F18BFF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130000" dist="101600" dir="2700000" algn="tl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1040"/>
              <a:buNone/>
            </a:pPr>
            <a:r>
              <a:rPr lang="en-US" sz="1800" b="1" u="sng" dirty="0">
                <a:solidFill>
                  <a:schemeClr val="dk1"/>
                </a:solidFill>
                <a:sym typeface="Book Antiqua"/>
              </a:rPr>
              <a:t> </a:t>
            </a:r>
            <a:r>
              <a:rPr lang="en-US" sz="1800" b="1" i="1" u="sng" dirty="0">
                <a:solidFill>
                  <a:schemeClr val="dk1"/>
                </a:solidFill>
                <a:sym typeface="Book Antiqua"/>
              </a:rPr>
              <a:t>LEARNING </a:t>
            </a:r>
            <a:r>
              <a:rPr lang="en-US" sz="1800" b="1" i="1" u="sng" dirty="0">
                <a:solidFill>
                  <a:schemeClr val="dk1"/>
                </a:solidFill>
              </a:rPr>
              <a:t> </a:t>
            </a:r>
            <a:r>
              <a:rPr lang="en-US" sz="1800" b="1" i="1" u="sng" dirty="0">
                <a:solidFill>
                  <a:schemeClr val="dk1"/>
                </a:solidFill>
                <a:sym typeface="Book Antiqua"/>
              </a:rPr>
              <a:t>COMPACT</a:t>
            </a:r>
            <a:endParaRPr sz="1800" b="1" dirty="0">
              <a:solidFill>
                <a:schemeClr val="dk1"/>
              </a:solidFill>
            </a:endParaRPr>
          </a:p>
        </p:txBody>
      </p:sp>
      <p:sp>
        <p:nvSpPr>
          <p:cNvPr id="133" name="Google Shape;133;p18"/>
          <p:cNvSpPr txBox="1">
            <a:spLocks noGrp="1"/>
          </p:cNvSpPr>
          <p:nvPr>
            <p:ph type="body" sz="quarter" idx="3"/>
          </p:nvPr>
        </p:nvSpPr>
        <p:spPr>
          <a:xfrm>
            <a:off x="914400" y="2115618"/>
            <a:ext cx="6482994" cy="2137883"/>
          </a:xfrm>
          <a:prstGeom prst="rect">
            <a:avLst/>
          </a:prstGeom>
          <a:noFill/>
          <a:ln w="9525" cap="flat" cmpd="sng">
            <a:solidFill>
              <a:srgbClr val="65574F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9060" lvl="0" indent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</a:pPr>
            <a:endParaRPr lang="en-US" sz="1700" dirty="0">
              <a:solidFill>
                <a:schemeClr val="dk1"/>
              </a:solidFill>
            </a:endParaRPr>
          </a:p>
          <a:p>
            <a:pPr marL="99060" lvl="0" indent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40"/>
              <a:buNone/>
            </a:pPr>
            <a:r>
              <a:rPr lang="en-US" sz="2200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Our Family Engagement Policy outlines the        various ways that we will support and communicate with families/caregivers. It is updated each year based on the school’s needs and parent input.</a:t>
            </a:r>
            <a:endParaRPr sz="2200" dirty="0">
              <a:solidFill>
                <a:schemeClr val="dk1"/>
              </a:solidFill>
            </a:endParaRPr>
          </a:p>
          <a:p>
            <a:pPr marL="548640" lvl="0" indent="-345440" rtl="0">
              <a:spcBef>
                <a:spcPts val="320"/>
              </a:spcBef>
              <a:spcAft>
                <a:spcPts val="0"/>
              </a:spcAft>
              <a:buSzPts val="1040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34" name="Google Shape;134;p18"/>
          <p:cNvSpPr txBox="1">
            <a:spLocks noGrp="1"/>
          </p:cNvSpPr>
          <p:nvPr>
            <p:ph sz="quarter" idx="4"/>
          </p:nvPr>
        </p:nvSpPr>
        <p:spPr>
          <a:xfrm>
            <a:off x="914399" y="5399728"/>
            <a:ext cx="6371304" cy="1187885"/>
          </a:xfrm>
          <a:prstGeom prst="rect">
            <a:avLst/>
          </a:prstGeom>
          <a:noFill/>
          <a:ln w="9525" cap="flat" cmpd="sng">
            <a:solidFill>
              <a:srgbClr val="65574F"/>
            </a:solidFill>
            <a:prstDash val="solid"/>
            <a:round/>
            <a:headEnd type="none" w="sm" len="sm"/>
            <a:tailEnd type="none" w="sm" len="sm"/>
          </a:ln>
          <a:effectLst>
            <a:outerShdw blurRad="190500" dist="228600" dir="2700000" sy="90000" rotWithShape="0">
              <a:srgbClr val="000000">
                <a:alpha val="2549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548640" lvl="0" indent="-328930" algn="l" rtl="0">
              <a:spcBef>
                <a:spcPts val="0"/>
              </a:spcBef>
              <a:spcAft>
                <a:spcPts val="0"/>
              </a:spcAft>
              <a:buSzPct val="64999"/>
              <a:buNone/>
            </a:pPr>
            <a:endParaRPr sz="2000" dirty="0">
              <a:solidFill>
                <a:schemeClr val="dk1"/>
              </a:solidFill>
            </a:endParaRPr>
          </a:p>
          <a:p>
            <a:pPr marL="62301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94064"/>
              <a:buNone/>
            </a:pPr>
            <a:r>
              <a:rPr lang="en-US" sz="8800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This agreement explains the responsibilities that are shared between teachers, students, and caregivers to achieve success</a:t>
            </a:r>
            <a:r>
              <a:rPr lang="en-US" sz="9435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.</a:t>
            </a:r>
            <a:endParaRPr sz="9435" dirty="0">
              <a:solidFill>
                <a:schemeClr val="dk1"/>
              </a:solidFill>
            </a:endParaRPr>
          </a:p>
          <a:p>
            <a:pPr marL="548640" lvl="0" indent="-345440" algn="l" rtl="0">
              <a:spcBef>
                <a:spcPts val="320"/>
              </a:spcBef>
              <a:spcAft>
                <a:spcPts val="0"/>
              </a:spcAft>
              <a:buSzPct val="64999"/>
              <a:buNone/>
            </a:pPr>
            <a:endParaRPr sz="1600" dirty="0">
              <a:solidFill>
                <a:schemeClr val="dk1"/>
              </a:solidFill>
            </a:endParaRPr>
          </a:p>
          <a:p>
            <a:pPr marL="548640" lvl="0" indent="-312420" algn="l" rtl="0">
              <a:spcBef>
                <a:spcPts val="480"/>
              </a:spcBef>
              <a:spcAft>
                <a:spcPts val="0"/>
              </a:spcAft>
              <a:buSzPct val="65000"/>
              <a:buNone/>
            </a:pPr>
            <a:endParaRPr dirty="0">
              <a:solidFill>
                <a:schemeClr val="dk1"/>
              </a:solidFill>
            </a:endParaRPr>
          </a:p>
          <a:p>
            <a:pPr marL="548640" lvl="0" indent="-312420" algn="l" rtl="0">
              <a:spcBef>
                <a:spcPts val="480"/>
              </a:spcBef>
              <a:spcAft>
                <a:spcPts val="0"/>
              </a:spcAft>
              <a:buSzPct val="65000"/>
              <a:buNone/>
            </a:pPr>
            <a:endParaRPr dirty="0">
              <a:solidFill>
                <a:schemeClr val="dk1"/>
              </a:solidFill>
            </a:endParaRPr>
          </a:p>
          <a:p>
            <a:pPr marL="548640" lvl="0" indent="-312420" algn="l" rtl="0">
              <a:spcBef>
                <a:spcPts val="480"/>
              </a:spcBef>
              <a:spcAft>
                <a:spcPts val="0"/>
              </a:spcAft>
              <a:buSzPct val="65000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SzPct val="65000"/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9"/>
          <p:cNvSpPr txBox="1">
            <a:spLocks noGrp="1"/>
          </p:cNvSpPr>
          <p:nvPr>
            <p:ph type="title"/>
          </p:nvPr>
        </p:nvSpPr>
        <p:spPr>
          <a:xfrm>
            <a:off x="3165987" y="1327355"/>
            <a:ext cx="2975247" cy="652206"/>
          </a:xfrm>
          <a:prstGeom prst="rect">
            <a:avLst/>
          </a:prstGeom>
          <a:solidFill>
            <a:srgbClr val="F18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Lucida Sans"/>
              <a:buNone/>
            </a:pPr>
            <a:r>
              <a:rPr lang="en-US" sz="2900" i="1" u="sng" dirty="0">
                <a:solidFill>
                  <a:schemeClr val="dk1"/>
                </a:solidFill>
              </a:rPr>
              <a:t>Curriculum</a:t>
            </a:r>
            <a:endParaRPr sz="2900" dirty="0">
              <a:solidFill>
                <a:schemeClr val="dk1"/>
              </a:solidFill>
            </a:endParaRPr>
          </a:p>
        </p:txBody>
      </p:sp>
      <p:sp>
        <p:nvSpPr>
          <p:cNvPr id="141" name="Google Shape;141;p19"/>
          <p:cNvSpPr txBox="1">
            <a:spLocks noGrp="1"/>
          </p:cNvSpPr>
          <p:nvPr>
            <p:ph idx="1"/>
          </p:nvPr>
        </p:nvSpPr>
        <p:spPr>
          <a:xfrm>
            <a:off x="447860" y="2195870"/>
            <a:ext cx="8254182" cy="4244258"/>
          </a:xfrm>
          <a:prstGeom prst="rect">
            <a:avLst/>
          </a:prstGeom>
          <a:noFill/>
          <a:ln w="25400" cap="flat" cmpd="sng">
            <a:solidFill>
              <a:srgbClr val="66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3716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</a:pPr>
            <a:r>
              <a:rPr lang="en-US" sz="2200" b="1" i="1" u="sng" dirty="0">
                <a:solidFill>
                  <a:schemeClr val="dk1"/>
                </a:solidFill>
                <a:sym typeface="Book Antiqua"/>
              </a:rPr>
              <a:t>CKLA</a:t>
            </a:r>
            <a:r>
              <a:rPr lang="en-US" sz="2200" i="1" dirty="0">
                <a:solidFill>
                  <a:schemeClr val="dk1"/>
                </a:solidFill>
                <a:sym typeface="Book Antiqua"/>
              </a:rPr>
              <a:t> </a:t>
            </a:r>
            <a:endParaRPr sz="2200"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(</a:t>
            </a:r>
            <a:r>
              <a:rPr lang="en-US" sz="1800" u="sng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</a:t>
            </a: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ore </a:t>
            </a:r>
            <a:r>
              <a:rPr lang="en-US" sz="1800" u="sng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K</a:t>
            </a: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nowledge </a:t>
            </a:r>
            <a:r>
              <a:rPr lang="en-US" sz="1800" u="sng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L</a:t>
            </a: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anguage </a:t>
            </a:r>
            <a:r>
              <a:rPr lang="en-US" sz="1800" u="sng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A</a:t>
            </a: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rts) </a:t>
            </a:r>
            <a:endParaRPr sz="1800"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400"/>
              </a:spcBef>
              <a:spcAft>
                <a:spcPts val="0"/>
              </a:spcAft>
              <a:buSzPts val="1300"/>
              <a:buNone/>
            </a:pPr>
            <a:r>
              <a:rPr lang="en-US" sz="20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	</a:t>
            </a: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CKLA is our reading program for grades PreK-5 that focuses on reading, writing, listening and speaking skills.</a:t>
            </a:r>
            <a:endParaRPr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SzPts val="1170"/>
              <a:buNone/>
            </a:pPr>
            <a:r>
              <a:rPr lang="en-US" sz="2200" b="1" i="1" u="sng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Amplify</a:t>
            </a:r>
            <a:r>
              <a:rPr lang="en-US" sz="1800" b="1" i="1" u="sng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SzPts val="1170"/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	Amplify is a personalized online reading program that places students on an individualized learning path.</a:t>
            </a:r>
            <a:endParaRPr sz="1800"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None/>
            </a:pPr>
            <a:r>
              <a:rPr lang="en-US" sz="2200" b="1" i="1" u="sng" dirty="0">
                <a:solidFill>
                  <a:schemeClr val="dk1"/>
                </a:solidFill>
                <a:sym typeface="Book Antiqua"/>
              </a:rPr>
              <a:t>Ready Math</a:t>
            </a:r>
            <a:endParaRPr sz="2200"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SzPts val="1170"/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	Ready Math is our math program designed to build upon specific</a:t>
            </a:r>
            <a:endParaRPr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SzPts val="1170"/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math skills and concepts each year.</a:t>
            </a:r>
            <a:endParaRPr sz="1800" b="1" i="1" u="sng"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None/>
            </a:pPr>
            <a:r>
              <a:rPr lang="en-US" sz="2200" b="1" i="1" u="sng" dirty="0" err="1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iReady</a:t>
            </a:r>
            <a:r>
              <a:rPr lang="en-US" sz="2200" b="1" i="1" u="sng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 </a:t>
            </a:r>
            <a:r>
              <a:rPr lang="en-US" sz="1800" dirty="0">
                <a:solidFill>
                  <a:schemeClr val="dk1"/>
                </a:solidFill>
                <a:ea typeface="Book Antiqua"/>
                <a:cs typeface="Book Antiqua"/>
                <a:sym typeface="Book Antiqua"/>
              </a:rPr>
              <a:t> </a:t>
            </a:r>
            <a:endParaRPr dirty="0">
              <a:solidFill>
                <a:schemeClr val="dk1"/>
              </a:solidFill>
            </a:endParaRPr>
          </a:p>
          <a:p>
            <a:pPr marL="137160" lvl="0" indent="0" algn="ctr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70"/>
              <a:buNone/>
            </a:pPr>
            <a:r>
              <a:rPr lang="en-US" sz="1800" dirty="0" err="1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iReady</a:t>
            </a: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is a supplemental online math program designed to address individual student needs.</a:t>
            </a:r>
            <a:endParaRPr dirty="0">
              <a:solidFill>
                <a:schemeClr val="dk1"/>
              </a:solidFill>
            </a:endParaRPr>
          </a:p>
        </p:txBody>
      </p:sp>
      <p:pic>
        <p:nvPicPr>
          <p:cNvPr id="142" name="Google Shape;142;p19" descr="C:\Users\kcampbell\AppData\Local\Microsoft\Windows\Temporary Internet Files\Content.IE5\JZPK4E6F\201406-032201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4200" y="131030"/>
            <a:ext cx="1752600" cy="1430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0"/>
          <p:cNvSpPr txBox="1">
            <a:spLocks noGrp="1"/>
          </p:cNvSpPr>
          <p:nvPr>
            <p:ph type="title"/>
          </p:nvPr>
        </p:nvSpPr>
        <p:spPr>
          <a:xfrm>
            <a:off x="1817995" y="1211577"/>
            <a:ext cx="3677265" cy="816078"/>
          </a:xfrm>
          <a:prstGeom prst="rect">
            <a:avLst/>
          </a:prstGeom>
          <a:solidFill>
            <a:srgbClr val="F18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40"/>
              <a:buFont typeface="Lucida Sans"/>
              <a:buNone/>
            </a:pPr>
            <a:br>
              <a:rPr lang="en-US" sz="4040" i="1" dirty="0">
                <a:solidFill>
                  <a:schemeClr val="dk1"/>
                </a:solidFill>
              </a:rPr>
            </a:br>
            <a:r>
              <a:rPr lang="en-US" sz="2900" i="1" u="sng" dirty="0">
                <a:solidFill>
                  <a:schemeClr val="dk1"/>
                </a:solidFill>
              </a:rPr>
              <a:t>Assessments</a:t>
            </a:r>
            <a:br>
              <a:rPr lang="en-US" sz="3200" u="sng" dirty="0">
                <a:solidFill>
                  <a:schemeClr val="dk1"/>
                </a:solidFill>
              </a:rPr>
            </a:br>
            <a:endParaRPr sz="3200" u="sng" dirty="0">
              <a:solidFill>
                <a:schemeClr val="dk1"/>
              </a:solidFill>
            </a:endParaRPr>
          </a:p>
        </p:txBody>
      </p:sp>
      <p:sp>
        <p:nvSpPr>
          <p:cNvPr id="148" name="Google Shape;148;p20"/>
          <p:cNvSpPr txBox="1">
            <a:spLocks noGrp="1"/>
          </p:cNvSpPr>
          <p:nvPr>
            <p:ph idx="1"/>
          </p:nvPr>
        </p:nvSpPr>
        <p:spPr>
          <a:xfrm>
            <a:off x="482771" y="2160591"/>
            <a:ext cx="6347714" cy="3726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12446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b="1" u="sng" dirty="0">
                <a:solidFill>
                  <a:schemeClr val="dk1"/>
                </a:solidFill>
              </a:rPr>
              <a:t>DIBELS</a:t>
            </a:r>
            <a:r>
              <a:rPr lang="en-US" sz="2200" dirty="0">
                <a:solidFill>
                  <a:schemeClr val="dk1"/>
                </a:solidFill>
              </a:rPr>
              <a:t> (Dynamic Indicators of Basic Early Literacy   		  Skills)  </a:t>
            </a:r>
            <a:endParaRPr sz="3000" dirty="0">
              <a:solidFill>
                <a:schemeClr val="dk1"/>
              </a:solidFill>
            </a:endParaRP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dirty="0">
                <a:solidFill>
                  <a:schemeClr val="dk1"/>
                </a:solidFill>
              </a:rPr>
              <a:t>           * Grades K-5</a:t>
            </a:r>
            <a:endParaRPr sz="2200" dirty="0">
              <a:solidFill>
                <a:schemeClr val="dk1"/>
              </a:solidFill>
            </a:endParaRP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b="1" u="sng" dirty="0" err="1">
                <a:solidFill>
                  <a:schemeClr val="dk1"/>
                </a:solidFill>
              </a:rPr>
              <a:t>iReady</a:t>
            </a:r>
            <a:r>
              <a:rPr lang="en-US" sz="2200" b="1" u="sng" dirty="0">
                <a:solidFill>
                  <a:schemeClr val="dk1"/>
                </a:solidFill>
              </a:rPr>
              <a:t> Diagnostic </a:t>
            </a:r>
            <a:r>
              <a:rPr lang="en-US" sz="2200" dirty="0">
                <a:solidFill>
                  <a:schemeClr val="dk1"/>
                </a:solidFill>
              </a:rPr>
              <a:t>(Math skills and concepts)</a:t>
            </a:r>
            <a:endParaRPr sz="3000" dirty="0">
              <a:solidFill>
                <a:schemeClr val="dk1"/>
              </a:solidFill>
            </a:endParaRP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dirty="0">
                <a:solidFill>
                  <a:schemeClr val="dk1"/>
                </a:solidFill>
              </a:rPr>
              <a:t>           * Grades K-5</a:t>
            </a:r>
            <a:endParaRPr sz="2200" dirty="0">
              <a:solidFill>
                <a:schemeClr val="dk1"/>
              </a:solidFill>
            </a:endParaRP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b="1" u="sng" dirty="0">
                <a:solidFill>
                  <a:schemeClr val="dk1"/>
                </a:solidFill>
              </a:rPr>
              <a:t>PSSA</a:t>
            </a:r>
            <a:r>
              <a:rPr lang="en-US" sz="2200" dirty="0">
                <a:solidFill>
                  <a:schemeClr val="dk1"/>
                </a:solidFill>
              </a:rPr>
              <a:t> (Pennsylvania System of School Assessment) </a:t>
            </a:r>
            <a:endParaRPr dirty="0">
              <a:solidFill>
                <a:schemeClr val="dk1"/>
              </a:solidFill>
            </a:endParaRP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dirty="0">
                <a:solidFill>
                  <a:schemeClr val="dk1"/>
                </a:solidFill>
              </a:rPr>
              <a:t>            * Grades 3-5</a:t>
            </a: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b="1" u="sng" dirty="0">
                <a:solidFill>
                  <a:schemeClr val="dk1"/>
                </a:solidFill>
              </a:rPr>
              <a:t>PASA</a:t>
            </a:r>
            <a:r>
              <a:rPr lang="en-US" sz="2200" dirty="0">
                <a:solidFill>
                  <a:schemeClr val="dk1"/>
                </a:solidFill>
              </a:rPr>
              <a:t> (Pennsylvania Alternative System of 	  		 	      Assessment)</a:t>
            </a: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-US" sz="2200" dirty="0">
                <a:solidFill>
                  <a:schemeClr val="dk1"/>
                </a:solidFill>
              </a:rPr>
              <a:t>           * Grades 3-5 Autistic Support 		    </a:t>
            </a:r>
          </a:p>
          <a:p>
            <a:pPr marL="124460" lvl="0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endParaRPr sz="2200" dirty="0">
              <a:solidFill>
                <a:schemeClr val="dk1"/>
              </a:solidFill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7118555" y="4788310"/>
            <a:ext cx="1769806" cy="1754286"/>
          </a:xfrm>
          <a:prstGeom prst="rect">
            <a:avLst/>
          </a:prstGeom>
          <a:solidFill>
            <a:srgbClr val="F18BFF"/>
          </a:solidFill>
          <a:ln w="25400" cap="flat" cmpd="sng">
            <a:solidFill>
              <a:srgbClr val="667E7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sng" strike="noStrike" cap="none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Proficiency Levels: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-Advanced 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-Proficient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-Basic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-Below Basic</a:t>
            </a:r>
            <a:endParaRPr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1784555" y="667046"/>
            <a:ext cx="5574890" cy="678426"/>
          </a:xfrm>
          <a:prstGeom prst="rect">
            <a:avLst/>
          </a:prstGeom>
          <a:solidFill>
            <a:srgbClr val="F18BF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3200"/>
              <a:buFont typeface="Lucida Sans"/>
              <a:buNone/>
            </a:pPr>
            <a:br>
              <a:rPr lang="en-US" i="1" u="sng" dirty="0">
                <a:solidFill>
                  <a:schemeClr val="dk1"/>
                </a:solidFill>
              </a:rPr>
            </a:br>
            <a:r>
              <a:rPr lang="en-US" sz="3200" i="1" u="sng" dirty="0">
                <a:solidFill>
                  <a:schemeClr val="dk1"/>
                </a:solidFill>
              </a:rPr>
              <a:t>Family Resource Center</a:t>
            </a:r>
            <a:br>
              <a:rPr lang="en-US" i="1" u="sng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idx="1"/>
          </p:nvPr>
        </p:nvSpPr>
        <p:spPr>
          <a:xfrm>
            <a:off x="629264" y="1563329"/>
            <a:ext cx="7981335" cy="474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176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r>
              <a:rPr lang="en-US" sz="2200" dirty="0">
                <a:solidFill>
                  <a:schemeClr val="dk1"/>
                </a:solidFill>
              </a:rPr>
              <a:t>Our Family Resource Center is located in the main office. If families are in need of additional resources or assistance with specific services, please contact our Community School Director at </a:t>
            </a:r>
            <a:r>
              <a:rPr lang="en-US" sz="2200" dirty="0">
                <a:solidFill>
                  <a:srgbClr val="7030A0"/>
                </a:solidFill>
              </a:rPr>
              <a:t>spotter@eriesd.org.</a:t>
            </a:r>
            <a:endParaRPr sz="2200" dirty="0">
              <a:solidFill>
                <a:srgbClr val="7030A0"/>
              </a:solidFill>
            </a:endParaRPr>
          </a:p>
        </p:txBody>
      </p:sp>
      <p:pic>
        <p:nvPicPr>
          <p:cNvPr id="157" name="Google Shape;157;p21" descr="C:\Users\kcampbell\AppData\Local\Microsoft\Windows\Temporary Internet Files\Content.IE5\JZPK4E6F\SandlerWolchik-image[1]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8531" y="3647767"/>
            <a:ext cx="4282437" cy="2543187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572</TotalTime>
  <Words>684</Words>
  <Application>Microsoft Office PowerPoint</Application>
  <PresentationFormat>On-screen Show (4:3)</PresentationFormat>
  <Paragraphs>99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Trebuchet MS</vt:lpstr>
      <vt:lpstr>Arial</vt:lpstr>
      <vt:lpstr>Wingdings 3</vt:lpstr>
      <vt:lpstr>Calibri</vt:lpstr>
      <vt:lpstr>Book Antiqua</vt:lpstr>
      <vt:lpstr>Lucida Sans</vt:lpstr>
      <vt:lpstr>Facet</vt:lpstr>
      <vt:lpstr>          </vt:lpstr>
      <vt:lpstr>Agenda</vt:lpstr>
      <vt:lpstr>Harding School Level Plan</vt:lpstr>
      <vt:lpstr>    Title I School-Wide Support Program       </vt:lpstr>
      <vt:lpstr> Parent Rights under Every Child Succeeds Act (ESSA) </vt:lpstr>
      <vt:lpstr>Family Engagement Policy and Learning Compact </vt:lpstr>
      <vt:lpstr>Curriculum</vt:lpstr>
      <vt:lpstr> Assessments </vt:lpstr>
      <vt:lpstr> Family Resource Center </vt:lpstr>
      <vt:lpstr>PowerPoint Presentation</vt:lpstr>
      <vt:lpstr>Contacting Staff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</dc:title>
  <dc:creator>Laura Lunger</dc:creator>
  <cp:lastModifiedBy>Laura Lunger</cp:lastModifiedBy>
  <cp:revision>37</cp:revision>
  <cp:lastPrinted>2023-12-12T21:34:56Z</cp:lastPrinted>
  <dcterms:modified xsi:type="dcterms:W3CDTF">2024-12-11T20:23:33Z</dcterms:modified>
</cp:coreProperties>
</file>