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1" autoAdjust="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16A51-A61E-43A2-BAFA-22DFB8D1BFD4}" type="datetimeFigureOut">
              <a:rPr lang="en-US" altLang="en-US"/>
              <a:pPr/>
              <a:t>1/22/2015</a:t>
            </a:fld>
            <a:endParaRPr lang="en-US" alt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B624C4-01E6-4048-B51A-C3D49FC6E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18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87C6082-B900-4A12-B88D-426736DB89F2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B2C336-8E9B-4C7A-A922-1B707100D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961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54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93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607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468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8226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566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505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0154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6230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6416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440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9118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390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7450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7961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5575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4879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543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5204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2246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1890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12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0971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9285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8385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0283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6266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7044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9801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6082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5292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765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60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0842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7517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774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235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99705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5255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8768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97628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671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118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63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319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121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376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8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6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9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" y="0"/>
            <a:ext cx="917230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D084-F8C5-4B48-8919-3C769A58C1D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89560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altLang="en-US" sz="4400" dirty="0" smtClean="0"/>
              <a:t>Vehicle Construction</a:t>
            </a:r>
            <a:br>
              <a:rPr lang="en-US" altLang="en-US" sz="4400" dirty="0" smtClean="0"/>
            </a:br>
            <a:r>
              <a:rPr lang="en-US" altLang="en-US" sz="4400" dirty="0" smtClean="0"/>
              <a:t>Technology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5600" y="1447800"/>
            <a:ext cx="6045200" cy="8382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 smtClean="0"/>
              <a:t>Chapter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1219200" y="4646613"/>
            <a:ext cx="64166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2-5  </a:t>
            </a:r>
            <a:r>
              <a:rPr lang="en-US" altLang="en-US" sz="1800" dirty="0"/>
              <a:t>Rubber “biscuits,” or mounts, fit between </a:t>
            </a:r>
            <a:r>
              <a:rPr lang="en-US" altLang="en-US" sz="1800" dirty="0" smtClean="0"/>
              <a:t>frame and </a:t>
            </a:r>
            <a:r>
              <a:rPr lang="en-US" altLang="en-US" sz="1800" dirty="0"/>
              <a:t>body to reduce noise and vibration.</a:t>
            </a:r>
          </a:p>
          <a:p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29" y="1295400"/>
            <a:ext cx="5242816" cy="29051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1118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Vehicle Frame (continued)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77724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err="1" smtClean="0"/>
              <a:t>Unibody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construction</a:t>
            </a:r>
          </a:p>
          <a:p>
            <a:pPr lvl="1" eaLnBrk="1" hangingPunct="1"/>
            <a:r>
              <a:rPr lang="en-US" altLang="en-US" dirty="0" smtClean="0"/>
              <a:t>Body parts welded or adhesive-bonded together to form integral frame</a:t>
            </a:r>
          </a:p>
          <a:p>
            <a:pPr lvl="1" eaLnBrk="1" hangingPunct="1"/>
            <a:r>
              <a:rPr lang="en-US" altLang="en-US" dirty="0" smtClean="0"/>
              <a:t>No separate heavy-gauge steel frame under body is needed</a:t>
            </a:r>
          </a:p>
          <a:p>
            <a:pPr lvl="1" eaLnBrk="1" hangingPunct="1"/>
            <a:r>
              <a:rPr lang="en-US" altLang="en-US" dirty="0" smtClean="0"/>
              <a:t>Requires more complex assembly techniques, new materials, and completely different approach to repairs when compared with body-over-frame vehicles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6"/>
          <p:cNvSpPr txBox="1">
            <a:spLocks noChangeArrowheads="1"/>
          </p:cNvSpPr>
          <p:nvPr/>
        </p:nvSpPr>
        <p:spPr bwMode="auto">
          <a:xfrm>
            <a:off x="838200" y="5029200"/>
            <a:ext cx="7391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2-7  </a:t>
            </a:r>
            <a:r>
              <a:rPr lang="en-US" altLang="en-US" sz="1800" dirty="0"/>
              <a:t>Unibody vehicles consist of small body </a:t>
            </a:r>
            <a:r>
              <a:rPr lang="en-US" altLang="en-US" sz="1800" dirty="0" smtClean="0"/>
              <a:t>panels welded </a:t>
            </a:r>
            <a:r>
              <a:rPr lang="en-US" altLang="en-US" sz="1800" dirty="0"/>
              <a:t>together to serve as the vehicle frame. Unibody vehicles </a:t>
            </a:r>
            <a:r>
              <a:rPr lang="en-US" altLang="en-US" sz="1800" dirty="0" smtClean="0"/>
              <a:t>are light </a:t>
            </a:r>
            <a:r>
              <a:rPr lang="en-US" altLang="en-US" sz="1800" dirty="0"/>
              <a:t>yet very strong. They are built for controlled collapse during </a:t>
            </a:r>
            <a:r>
              <a:rPr lang="en-US" altLang="en-US" sz="1800" dirty="0" smtClean="0"/>
              <a:t>a collision </a:t>
            </a:r>
            <a:r>
              <a:rPr lang="en-US" altLang="en-US" sz="1800" dirty="0"/>
              <a:t>to help keep the passenger compartment intact.</a:t>
            </a:r>
          </a:p>
          <a:p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762000"/>
            <a:ext cx="5943600" cy="39378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71047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Major Body Sections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71012"/>
            <a:ext cx="7772400" cy="4114800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Front section (nose section, or front clip)</a:t>
            </a:r>
          </a:p>
          <a:p>
            <a:pPr lvl="1" eaLnBrk="1" hangingPunct="1"/>
            <a:r>
              <a:rPr lang="en-US" altLang="en-US" dirty="0" smtClean="0"/>
              <a:t>Everything between front bumper and firewall</a:t>
            </a:r>
          </a:p>
          <a:p>
            <a:pPr eaLnBrk="1" hangingPunct="1"/>
            <a:r>
              <a:rPr lang="en-US" altLang="en-US" dirty="0" smtClean="0"/>
              <a:t>Center section (midsection)</a:t>
            </a:r>
          </a:p>
          <a:p>
            <a:pPr lvl="1" eaLnBrk="1" hangingPunct="1"/>
            <a:r>
              <a:rPr lang="en-US" altLang="en-US" dirty="0" smtClean="0"/>
              <a:t>Body parts that form the passenger compartment</a:t>
            </a:r>
          </a:p>
          <a:p>
            <a:pPr eaLnBrk="1" hangingPunct="1"/>
            <a:r>
              <a:rPr lang="en-US" altLang="en-US" dirty="0" smtClean="0"/>
              <a:t>Rear section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(tail section, or rear clip)</a:t>
            </a:r>
          </a:p>
          <a:p>
            <a:pPr lvl="1" eaLnBrk="1" hangingPunct="1"/>
            <a:r>
              <a:rPr lang="en-US" altLang="en-US" dirty="0" smtClean="0"/>
              <a:t>Rear quarter panels, trunk or rear floor pan, rear frame rails, trunk or deck lid, rear bumper, and related parts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381000" y="5751513"/>
            <a:ext cx="836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2-8  </a:t>
            </a:r>
            <a:r>
              <a:rPr lang="en-US" altLang="en-US" sz="1800"/>
              <a:t>Study the locations of the basic sections of an automobile carefully.</a:t>
            </a:r>
          </a:p>
          <a:p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02" y="1066800"/>
            <a:ext cx="5848546" cy="403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Major Body Sections (continued)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1534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Vehicle left and right sides</a:t>
            </a:r>
          </a:p>
          <a:p>
            <a:pPr lvl="1" eaLnBrk="1" hangingPunct="1"/>
            <a:r>
              <a:rPr lang="en-US" altLang="en-US" dirty="0" smtClean="0"/>
              <a:t>Determined by standing behind the vehicle or sitting in driver’s seat</a:t>
            </a:r>
          </a:p>
          <a:p>
            <a:pPr lvl="1" eaLnBrk="1" hangingPunct="1"/>
            <a:r>
              <a:rPr lang="en-US" altLang="en-US" dirty="0" smtClean="0"/>
              <a:t>Vehicle’s left side is to your left; right side is to your right</a:t>
            </a:r>
          </a:p>
          <a:p>
            <a:pPr eaLnBrk="1" hangingPunct="1"/>
            <a:r>
              <a:rPr lang="en-US" altLang="en-US" dirty="0" smtClean="0"/>
              <a:t>Drive line configuration</a:t>
            </a:r>
          </a:p>
          <a:p>
            <a:pPr lvl="1" eaLnBrk="1" hangingPunct="1"/>
            <a:r>
              <a:rPr lang="en-US" altLang="en-US" dirty="0" smtClean="0"/>
              <a:t>How power is transmitted from engine to drive wheels</a:t>
            </a:r>
          </a:p>
          <a:p>
            <a:pPr lvl="2" eaLnBrk="1" hangingPunct="1"/>
            <a:r>
              <a:rPr lang="en-US" altLang="en-US" dirty="0" smtClean="0"/>
              <a:t>Front-wheel drive; rear-wheel drive; rear-engine, rear-wheel drive; mid-engine, rear-wheel drive; four-wheel drive; and all-wheel drive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479425" y="5097463"/>
            <a:ext cx="820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79425" y="5097463"/>
            <a:ext cx="767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381000" y="4724400"/>
            <a:ext cx="8382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2-9  </a:t>
            </a:r>
            <a:r>
              <a:rPr lang="en-US" altLang="en-US" sz="1800" dirty="0"/>
              <a:t>(</a:t>
            </a:r>
            <a:r>
              <a:rPr lang="en-US" altLang="en-US" sz="1800" b="1" dirty="0"/>
              <a:t>A</a:t>
            </a:r>
            <a:r>
              <a:rPr lang="en-US" altLang="en-US" sz="1800" dirty="0"/>
              <a:t>) Front-engine, front-wheel drive with a transverse engine mounting is the most common drive line configuration. (</a:t>
            </a:r>
            <a:r>
              <a:rPr lang="en-US" altLang="en-US" sz="1800" b="1" dirty="0"/>
              <a:t>B</a:t>
            </a:r>
            <a:r>
              <a:rPr lang="en-US" altLang="en-US" sz="1800" dirty="0"/>
              <a:t>) Front-wheel drive arrangement with engine placed longitudinally in the engine compartment. (</a:t>
            </a:r>
            <a:r>
              <a:rPr lang="en-US" altLang="en-US" sz="1800" b="1" dirty="0"/>
              <a:t>C</a:t>
            </a:r>
            <a:r>
              <a:rPr lang="en-US" altLang="en-US" sz="1800" dirty="0"/>
              <a:t>) Front-engine, rear-wheel drive setup is still common on many sports sedans. (</a:t>
            </a:r>
            <a:r>
              <a:rPr lang="en-US" altLang="en-US" sz="1800" b="1" dirty="0"/>
              <a:t>D</a:t>
            </a:r>
            <a:r>
              <a:rPr lang="en-US" altLang="en-US" sz="1800" dirty="0"/>
              <a:t>) Mid-engine, rear-wheel drive layout is the least common.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2" y="990600"/>
            <a:ext cx="5334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44071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Body Classifications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7772400" cy="4114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Methods of classifying vehicles</a:t>
            </a:r>
          </a:p>
          <a:p>
            <a:pPr lvl="1" eaLnBrk="1" hangingPunct="1"/>
            <a:r>
              <a:rPr lang="en-US" altLang="en-US" dirty="0" smtClean="0"/>
              <a:t>Engine type (gas or diesel), drive line type (automatic or manual transmission, front-wheel versus rear-wheel drive), etc.</a:t>
            </a:r>
          </a:p>
          <a:p>
            <a:pPr eaLnBrk="1" hangingPunct="1"/>
            <a:r>
              <a:rPr lang="en-US" altLang="en-US" dirty="0" smtClean="0"/>
              <a:t>Car size</a:t>
            </a:r>
          </a:p>
          <a:p>
            <a:pPr lvl="1" eaLnBrk="1" hangingPunct="1"/>
            <a:r>
              <a:rPr lang="en-US" altLang="en-US" dirty="0" err="1" smtClean="0"/>
              <a:t>Compact,micro</a:t>
            </a:r>
            <a:r>
              <a:rPr lang="en-US" altLang="en-US" dirty="0" smtClean="0"/>
              <a:t>, intermediate, full size or luxury</a:t>
            </a:r>
          </a:p>
          <a:p>
            <a:pPr eaLnBrk="1" hangingPunct="1"/>
            <a:r>
              <a:rPr lang="en-US" altLang="en-US" dirty="0" smtClean="0"/>
              <a:t>Body </a:t>
            </a:r>
            <a:r>
              <a:rPr lang="en-US" altLang="en-US" dirty="0"/>
              <a:t>s</a:t>
            </a:r>
            <a:r>
              <a:rPr lang="en-US" altLang="en-US" dirty="0" smtClean="0"/>
              <a:t>hapes and roof designs</a:t>
            </a:r>
          </a:p>
          <a:p>
            <a:pPr lvl="1" eaLnBrk="1" hangingPunct="1"/>
            <a:r>
              <a:rPr lang="en-US" altLang="en-US" dirty="0" smtClean="0"/>
              <a:t>Sedan, hardtop, hatchback, convertible, station wagon, crossover, van, SUV, pickup truck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62082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Body Classifications (continued)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Part/panel nomenclature</a:t>
            </a:r>
          </a:p>
          <a:p>
            <a:pPr lvl="1" eaLnBrk="1" hangingPunct="1"/>
            <a:r>
              <a:rPr lang="en-US" altLang="en-US" dirty="0" smtClean="0"/>
              <a:t>Stationary, hinged, fastened, welded, press-fit, and adhesive-bonded parts</a:t>
            </a:r>
          </a:p>
          <a:p>
            <a:pPr eaLnBrk="1" hangingPunct="1"/>
            <a:r>
              <a:rPr lang="en-US" altLang="en-US" dirty="0" smtClean="0"/>
              <a:t>Body panels</a:t>
            </a:r>
          </a:p>
          <a:p>
            <a:pPr lvl="1" eaLnBrk="1" hangingPunct="1"/>
            <a:r>
              <a:rPr lang="en-US" altLang="en-US" dirty="0" smtClean="0"/>
              <a:t>Steel, aluminum, or plastic sheet stamped or molded into body part</a:t>
            </a:r>
          </a:p>
          <a:p>
            <a:pPr lvl="1" eaLnBrk="1" hangingPunct="1"/>
            <a:endParaRPr lang="en-US" altLang="en-US" dirty="0" smtClean="0">
              <a:solidFill>
                <a:srgbClr val="FF3300"/>
              </a:solidFill>
            </a:endParaRP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Auto Body Repair History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3820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First motor cars were nothing more than horse buggy with engine</a:t>
            </a:r>
          </a:p>
          <a:p>
            <a:pPr eaLnBrk="1" hangingPunct="1"/>
            <a:r>
              <a:rPr lang="en-US" altLang="en-US" dirty="0" smtClean="0"/>
              <a:t>Henry Ford developed Model T</a:t>
            </a:r>
          </a:p>
          <a:p>
            <a:pPr lvl="1" eaLnBrk="1" hangingPunct="1"/>
            <a:r>
              <a:rPr lang="en-US" altLang="en-US" dirty="0" smtClean="0"/>
              <a:t>First car mass produced on assembly line</a:t>
            </a:r>
          </a:p>
          <a:p>
            <a:pPr lvl="1" eaLnBrk="1" hangingPunct="1"/>
            <a:r>
              <a:rPr lang="en-US" altLang="en-US" dirty="0" smtClean="0"/>
              <a:t>Introduced and sold in 1908</a:t>
            </a:r>
          </a:p>
          <a:p>
            <a:pPr eaLnBrk="1" hangingPunct="1"/>
            <a:r>
              <a:rPr lang="en-US" altLang="en-US" dirty="0" smtClean="0"/>
              <a:t>In mid-to late 1920s, two largest car manufacturers were Ford and General Motors</a:t>
            </a:r>
          </a:p>
          <a:p>
            <a:pPr eaLnBrk="1" hangingPunct="1"/>
            <a:r>
              <a:rPr lang="en-US" altLang="en-US" dirty="0" smtClean="0"/>
              <a:t>Up through 1960s, American automobiles were manufactured in pretty much the same way, with similar characteristics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3524729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2223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Auto Body Repair History (continued)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77724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By the 60s, people wanted speed, power, and styling in their cars</a:t>
            </a:r>
          </a:p>
          <a:p>
            <a:pPr eaLnBrk="1" hangingPunct="1"/>
            <a:r>
              <a:rPr lang="en-US" altLang="en-US" dirty="0" smtClean="0"/>
              <a:t>In 1970s</a:t>
            </a:r>
          </a:p>
          <a:p>
            <a:pPr lvl="1" eaLnBrk="1" hangingPunct="1"/>
            <a:r>
              <a:rPr lang="en-US" altLang="en-US" dirty="0" smtClean="0"/>
              <a:t>Strict fuel economy and emission control laws and standards put in place</a:t>
            </a:r>
          </a:p>
          <a:p>
            <a:pPr lvl="1" eaLnBrk="1" hangingPunct="1"/>
            <a:r>
              <a:rPr lang="en-US" altLang="en-US" dirty="0" smtClean="0"/>
              <a:t>Arab oil embargo: raised demand for increased fuel efficiency</a:t>
            </a:r>
          </a:p>
          <a:p>
            <a:pPr lvl="1" eaLnBrk="1" hangingPunct="1"/>
            <a:r>
              <a:rPr lang="en-US" altLang="en-US" dirty="0" smtClean="0"/>
              <a:t>Foreign car makers captured increasing share of domestic new car market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Auto Body Repair History (continued)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7724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Modern motor vehicles are more powerful, cleaner running, and safer than ever</a:t>
            </a:r>
          </a:p>
          <a:p>
            <a:pPr eaLnBrk="1" hangingPunct="1"/>
            <a:r>
              <a:rPr lang="en-US" altLang="en-US" dirty="0" smtClean="0"/>
              <a:t>Hybrid car is a glimpse into the future</a:t>
            </a:r>
          </a:p>
          <a:p>
            <a:pPr lvl="1" eaLnBrk="1" hangingPunct="1"/>
            <a:r>
              <a:rPr lang="en-US" altLang="en-US" dirty="0" smtClean="0"/>
              <a:t>Tremendous potential to reduce fuel consumption and exhaust emissions</a:t>
            </a:r>
          </a:p>
          <a:p>
            <a:pPr eaLnBrk="1" hangingPunct="1"/>
            <a:r>
              <a:rPr lang="en-US" altLang="en-US" dirty="0" smtClean="0"/>
              <a:t>Five construction areas in which domestic automobiles have changed since mid-1970s:</a:t>
            </a:r>
          </a:p>
          <a:p>
            <a:pPr lvl="1" eaLnBrk="1" hangingPunct="1"/>
            <a:r>
              <a:rPr lang="en-US" altLang="en-US" dirty="0" smtClean="0"/>
              <a:t>Body/frame construction, weight, part composition, suspension/steering, and engine location/drive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11188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Auto Body Repair History (continued)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Repairing vehicles has become more complex in recent years</a:t>
            </a:r>
          </a:p>
          <a:p>
            <a:pPr eaLnBrk="1" hangingPunct="1"/>
            <a:r>
              <a:rPr lang="en-US" altLang="en-US" dirty="0" smtClean="0"/>
              <a:t>Modern body technicians need a great deal of knowledge and skill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Unibody Panels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114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Competent collision repair technician should be able to quickly locate and identify major panels</a:t>
            </a:r>
          </a:p>
          <a:p>
            <a:pPr eaLnBrk="1" hangingPunct="1"/>
            <a:r>
              <a:rPr lang="en-US" altLang="en-US" dirty="0" smtClean="0"/>
              <a:t>Front section parts</a:t>
            </a:r>
          </a:p>
          <a:p>
            <a:pPr lvl="1" eaLnBrk="1" hangingPunct="1"/>
            <a:r>
              <a:rPr lang="en-US" altLang="en-US" dirty="0" smtClean="0"/>
              <a:t>Frame rails, cowl, front fender aprons, shock towers, radiator core support, hood, dash panel, front fenders, bumper, grille</a:t>
            </a:r>
          </a:p>
          <a:p>
            <a:pPr eaLnBrk="1" hangingPunct="1"/>
            <a:r>
              <a:rPr lang="en-US" altLang="en-US" dirty="0" smtClean="0"/>
              <a:t>Center section parts</a:t>
            </a:r>
          </a:p>
          <a:p>
            <a:pPr lvl="1" eaLnBrk="1" hangingPunct="1"/>
            <a:r>
              <a:rPr lang="en-US" altLang="en-US" dirty="0" smtClean="0"/>
              <a:t>Floor pan, pillars, rocker panels, rear shelf, bulkhead panel, doors, roof panel, dash assembly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762000" y="5180013"/>
            <a:ext cx="7588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2-12  </a:t>
            </a:r>
            <a:r>
              <a:rPr lang="en-US" altLang="en-US" sz="1800"/>
              <a:t>Here is a front-drive unibody vehicle with the bolt-on parts </a:t>
            </a:r>
          </a:p>
          <a:p>
            <a:r>
              <a:rPr lang="en-US" altLang="en-US" sz="1800"/>
              <a:t>removed. Study the names and locations of the parts and panels.</a:t>
            </a:r>
          </a:p>
          <a:p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52" y="1143000"/>
            <a:ext cx="5924746" cy="357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321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2-15  </a:t>
            </a:r>
            <a:r>
              <a:rPr lang="en-US" altLang="en-US" sz="1800" dirty="0"/>
              <a:t>Cutaway view shows what is inside modern unitized body structure. (</a:t>
            </a:r>
            <a:r>
              <a:rPr lang="en-US" altLang="en-US" sz="1800" b="1" dirty="0"/>
              <a:t>A</a:t>
            </a:r>
            <a:r>
              <a:rPr lang="en-US" altLang="en-US" sz="1800" dirty="0"/>
              <a:t>) Cutaway of a hood (</a:t>
            </a:r>
            <a:r>
              <a:rPr lang="en-US" altLang="en-US" sz="1800" b="1" dirty="0"/>
              <a:t>B</a:t>
            </a:r>
            <a:r>
              <a:rPr lang="en-US" altLang="en-US" sz="1800" dirty="0"/>
              <a:t>) Cutaway of a dash panel (</a:t>
            </a:r>
            <a:r>
              <a:rPr lang="en-US" altLang="en-US" sz="1800" b="1" dirty="0"/>
              <a:t>C</a:t>
            </a:r>
            <a:r>
              <a:rPr lang="en-US" altLang="en-US" sz="1800" dirty="0"/>
              <a:t>) Cutaway of rocker panels (</a:t>
            </a:r>
            <a:r>
              <a:rPr lang="en-US" altLang="en-US" sz="1800" b="1" dirty="0"/>
              <a:t>D</a:t>
            </a:r>
            <a:r>
              <a:rPr lang="en-US" altLang="en-US" sz="1800" dirty="0"/>
              <a:t>) View of the upper rear sail panel with rear glass removed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334000" cy="4365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Unibody Panels (continued)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0772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Rear section parts</a:t>
            </a:r>
          </a:p>
          <a:p>
            <a:pPr lvl="1" eaLnBrk="1" hangingPunct="1"/>
            <a:r>
              <a:rPr lang="en-US" altLang="en-US" dirty="0" smtClean="0"/>
              <a:t>Rear frame rails, trunk floor panel, deck lid, rear hatch, quarter panels, rear body panel, rear shock towers, </a:t>
            </a:r>
            <a:r>
              <a:rPr lang="en-US" altLang="en-US" dirty="0" err="1" smtClean="0"/>
              <a:t>wheelhousings</a:t>
            </a:r>
            <a:r>
              <a:rPr lang="en-US" altLang="en-US" dirty="0" smtClean="0"/>
              <a:t>, upper rear panel</a:t>
            </a:r>
          </a:p>
          <a:p>
            <a:pPr eaLnBrk="1" hangingPunct="1"/>
            <a:r>
              <a:rPr lang="en-US" altLang="en-US" dirty="0" smtClean="0"/>
              <a:t>Cross members</a:t>
            </a:r>
          </a:p>
          <a:p>
            <a:pPr lvl="1" eaLnBrk="1" hangingPunct="1"/>
            <a:r>
              <a:rPr lang="en-US" altLang="en-US" dirty="0" smtClean="0"/>
              <a:t>Provide added strength for holding various chassis parts</a:t>
            </a:r>
          </a:p>
          <a:p>
            <a:pPr eaLnBrk="1" hangingPunct="1"/>
            <a:r>
              <a:rPr lang="en-US" altLang="en-US" dirty="0" smtClean="0"/>
              <a:t>Body bracing</a:t>
            </a:r>
          </a:p>
          <a:p>
            <a:pPr lvl="1" eaLnBrk="1" hangingPunct="1"/>
            <a:r>
              <a:rPr lang="en-US" altLang="en-US" dirty="0" smtClean="0"/>
              <a:t>Fastens between two body panels to increase stiffness and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Unibody Design Factors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0772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Semi-unitized frame</a:t>
            </a:r>
          </a:p>
          <a:p>
            <a:pPr lvl="1" eaLnBrk="1" hangingPunct="1"/>
            <a:r>
              <a:rPr lang="en-US" altLang="en-US" dirty="0" smtClean="0"/>
              <a:t>Uses heavier gauge steel “stub” rails bolted to front and rear of the body or platform structure</a:t>
            </a:r>
          </a:p>
          <a:p>
            <a:pPr eaLnBrk="1" hangingPunct="1"/>
            <a:r>
              <a:rPr lang="en-US" altLang="en-US" dirty="0" err="1" smtClean="0"/>
              <a:t>Unibody</a:t>
            </a:r>
            <a:r>
              <a:rPr lang="en-US" altLang="en-US" dirty="0" smtClean="0"/>
              <a:t> torque boxes</a:t>
            </a:r>
          </a:p>
          <a:p>
            <a:pPr lvl="1" eaLnBrk="1" hangingPunct="1"/>
            <a:r>
              <a:rPr lang="en-US" altLang="en-US" dirty="0" smtClean="0"/>
              <a:t>Allow controlled twisting and crushing of structure during severe collisions</a:t>
            </a:r>
          </a:p>
          <a:p>
            <a:pPr eaLnBrk="1" hangingPunct="1"/>
            <a:r>
              <a:rPr lang="en-US" altLang="en-US" dirty="0" err="1" smtClean="0"/>
              <a:t>Unibody</a:t>
            </a:r>
            <a:r>
              <a:rPr lang="en-US" altLang="en-US" dirty="0" smtClean="0"/>
              <a:t> is often compared to an eggshell </a:t>
            </a:r>
          </a:p>
          <a:p>
            <a:pPr eaLnBrk="1" hangingPunct="1"/>
            <a:r>
              <a:rPr lang="en-US" altLang="en-US" dirty="0" smtClean="0"/>
              <a:t>“Stressed hull structure”</a:t>
            </a:r>
          </a:p>
          <a:p>
            <a:pPr lvl="1" eaLnBrk="1" hangingPunct="1"/>
            <a:r>
              <a:rPr lang="en-US" altLang="en-US" dirty="0" smtClean="0"/>
              <a:t>When force is applied lengthwise, it gets dispersed through entire shell reducing damage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203325" y="4383088"/>
            <a:ext cx="6950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2-20  </a:t>
            </a:r>
            <a:r>
              <a:rPr lang="en-US" altLang="en-US" sz="1800"/>
              <a:t>A bolt-on stub frame or carriage can be found on</a:t>
            </a:r>
          </a:p>
          <a:p>
            <a:r>
              <a:rPr lang="en-US" altLang="en-US" sz="1800"/>
              <a:t>some vehicles. It simplifies repair because parts can be removed</a:t>
            </a:r>
          </a:p>
          <a:p>
            <a:r>
              <a:rPr lang="en-US" altLang="en-US" sz="1800"/>
              <a:t>easily for replacement.</a:t>
            </a:r>
          </a:p>
          <a:p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2" y="1447800"/>
            <a:ext cx="5638800" cy="219448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784225" y="4411663"/>
            <a:ext cx="729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860425" y="4564063"/>
            <a:ext cx="752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9092" name="Rectangle 7"/>
          <p:cNvSpPr>
            <a:spLocks noChangeArrowheads="1"/>
          </p:cNvSpPr>
          <p:nvPr/>
        </p:nvSpPr>
        <p:spPr bwMode="auto">
          <a:xfrm>
            <a:off x="609600" y="431165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2-21  </a:t>
            </a:r>
            <a:r>
              <a:rPr lang="en-US" altLang="en-US" sz="1800"/>
              <a:t>Torque boxes are used in some unibody designs. They help control flexing, twisting, and impact damage.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562600" cy="1901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Objectives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77724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Explain the past and present designs of motor vehicles</a:t>
            </a:r>
          </a:p>
          <a:p>
            <a:pPr eaLnBrk="1" hangingPunct="1"/>
            <a:r>
              <a:rPr lang="en-US" altLang="en-US" dirty="0" smtClean="0"/>
              <a:t>Summarize the various types of frames commonly used on modern cars, trucks, vans, and SUVs</a:t>
            </a:r>
          </a:p>
          <a:p>
            <a:pPr eaLnBrk="1" hangingPunct="1"/>
            <a:r>
              <a:rPr lang="en-US" altLang="en-US" dirty="0" smtClean="0"/>
              <a:t>Compare and contrast modern body-over-frame and unibody construction technology</a:t>
            </a:r>
          </a:p>
          <a:p>
            <a:pPr eaLnBrk="1" hangingPunct="1"/>
            <a:r>
              <a:rPr lang="en-US" altLang="en-US" dirty="0" smtClean="0"/>
              <a:t>Locate the major parts of a perimeter frame</a:t>
            </a:r>
          </a:p>
          <a:p>
            <a:pPr eaLnBrk="1" hangingPunct="1"/>
            <a:r>
              <a:rPr lang="en-US" altLang="en-US" dirty="0" smtClean="0"/>
              <a:t>Locate the major parts of a unibody frame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53117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Unibody Design Factors (continued)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17222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Crush zones</a:t>
            </a:r>
          </a:p>
          <a:p>
            <a:pPr lvl="1" eaLnBrk="1" hangingPunct="1"/>
            <a:r>
              <a:rPr lang="en-US" altLang="en-US" dirty="0" smtClean="0"/>
              <a:t>Areas in unibody intentionally made weaker in order to collapse in a predetermined fashion during collision</a:t>
            </a:r>
          </a:p>
          <a:p>
            <a:pPr eaLnBrk="1" hangingPunct="1"/>
            <a:r>
              <a:rPr lang="en-US" altLang="en-US" dirty="0" smtClean="0"/>
              <a:t>Aerodynamics</a:t>
            </a:r>
            <a:r>
              <a:rPr lang="en-US" altLang="en-US" b="1" dirty="0" smtClean="0"/>
              <a:t> </a:t>
            </a:r>
          </a:p>
          <a:p>
            <a:pPr lvl="1" eaLnBrk="1" hangingPunct="1"/>
            <a:r>
              <a:rPr lang="en-US" altLang="en-US" dirty="0" smtClean="0"/>
              <a:t>Measurement of how well a motor vehicle moves through wind without resistance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5"/>
          <p:cNvSpPr txBox="1">
            <a:spLocks noChangeArrowheads="1"/>
          </p:cNvSpPr>
          <p:nvPr/>
        </p:nvSpPr>
        <p:spPr bwMode="auto">
          <a:xfrm>
            <a:off x="914400" y="4764088"/>
            <a:ext cx="74072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2-23  </a:t>
            </a:r>
            <a:r>
              <a:rPr lang="en-US" altLang="en-US" sz="1800" dirty="0"/>
              <a:t>Modern vehicles are designed to be as </a:t>
            </a:r>
            <a:r>
              <a:rPr lang="en-US" altLang="en-US" sz="1800" dirty="0" smtClean="0"/>
              <a:t>aerodynamic as </a:t>
            </a:r>
            <a:r>
              <a:rPr lang="en-US" altLang="en-US" sz="1800" dirty="0"/>
              <a:t>possible. This helps them cut through the wind while </a:t>
            </a:r>
            <a:r>
              <a:rPr lang="en-US" altLang="en-US" sz="1800" dirty="0" smtClean="0"/>
              <a:t>driving to </a:t>
            </a:r>
            <a:r>
              <a:rPr lang="en-US" altLang="en-US" sz="1800" dirty="0"/>
              <a:t>reduce fuel consumption. Even the bottom panels of new </a:t>
            </a:r>
            <a:r>
              <a:rPr lang="en-US" altLang="en-US" sz="1800" dirty="0" smtClean="0"/>
              <a:t>vehicles are </a:t>
            </a:r>
            <a:r>
              <a:rPr lang="en-US" altLang="en-US" sz="1800" dirty="0"/>
              <a:t>made flat to avoid air turbulence, which resists vehicle movement.</a:t>
            </a:r>
          </a:p>
          <a:p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105400" cy="337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Unibody Design Factors (continued)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General unibody characteristics</a:t>
            </a:r>
          </a:p>
          <a:p>
            <a:pPr lvl="1" eaLnBrk="1" hangingPunct="1"/>
            <a:r>
              <a:rPr lang="en-US" altLang="en-US" dirty="0" smtClean="0"/>
              <a:t>Lightweight structure, highly rigid and resistant to bending or twisting</a:t>
            </a:r>
          </a:p>
          <a:p>
            <a:pPr lvl="1" eaLnBrk="1" hangingPunct="1"/>
            <a:r>
              <a:rPr lang="en-US" altLang="en-US" dirty="0" smtClean="0"/>
              <a:t>Vehicle more compact and lighter</a:t>
            </a:r>
          </a:p>
          <a:p>
            <a:pPr lvl="1" eaLnBrk="1" hangingPunct="1"/>
            <a:r>
              <a:rPr lang="en-US" altLang="en-US" dirty="0" smtClean="0"/>
              <a:t>Extra sound-deadening materials needed to quiet passenger compartment</a:t>
            </a:r>
          </a:p>
          <a:p>
            <a:pPr eaLnBrk="1" hangingPunct="1"/>
            <a:r>
              <a:rPr lang="en-US" altLang="en-US" dirty="0" smtClean="0"/>
              <a:t>Four basic unibody structures</a:t>
            </a:r>
          </a:p>
          <a:p>
            <a:pPr lvl="1" eaLnBrk="1" hangingPunct="1"/>
            <a:r>
              <a:rPr lang="en-US" altLang="en-US" dirty="0" smtClean="0"/>
              <a:t>Front-engine, front drive (FF); front-engine, rear-drive (FR); mid-engine, rear-drive (MR); and rear-engine, rear-drive (RR)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304800" y="4992688"/>
            <a:ext cx="84740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2-29  </a:t>
            </a:r>
            <a:r>
              <a:rPr lang="en-US" altLang="en-US" sz="1800" dirty="0"/>
              <a:t>Note the design of this rear-engine sports car. It uses huge, </a:t>
            </a:r>
            <a:r>
              <a:rPr lang="en-US" altLang="en-US" sz="1800" dirty="0" smtClean="0"/>
              <a:t>square box </a:t>
            </a:r>
            <a:r>
              <a:rPr lang="en-US" altLang="en-US" sz="1800" dirty="0"/>
              <a:t>sections to form a unibody-type perimeter structure around the </a:t>
            </a:r>
            <a:r>
              <a:rPr lang="en-US" altLang="en-US" sz="1800" dirty="0" smtClean="0"/>
              <a:t>passenger compartment</a:t>
            </a:r>
            <a:r>
              <a:rPr lang="en-US" altLang="en-US" sz="1800" dirty="0"/>
              <a:t>. Because the engine mounts in the rear, extra panels are welded in the front for head-on collision survivability.</a:t>
            </a:r>
          </a:p>
          <a:p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5867400" cy="377683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11188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Unibody Design Factors (continued)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Space frame</a:t>
            </a:r>
          </a:p>
          <a:p>
            <a:pPr lvl="1" eaLnBrk="1" hangingPunct="1"/>
            <a:r>
              <a:rPr lang="en-US" altLang="en-US" dirty="0" smtClean="0"/>
              <a:t>Metal body structure covered with outer skin of plastic or fiberglass panels</a:t>
            </a:r>
          </a:p>
          <a:p>
            <a:pPr eaLnBrk="1" hangingPunct="1"/>
            <a:r>
              <a:rPr lang="en-US" altLang="en-US" dirty="0" smtClean="0"/>
              <a:t>Various smaller body and trim parts and some large body panels are made of plastic</a:t>
            </a:r>
          </a:p>
          <a:p>
            <a:pPr eaLnBrk="1" hangingPunct="1"/>
            <a:r>
              <a:rPr lang="en-US" altLang="en-US" dirty="0" smtClean="0"/>
              <a:t>Composite unibody</a:t>
            </a:r>
          </a:p>
          <a:p>
            <a:pPr lvl="1" eaLnBrk="1" hangingPunct="1"/>
            <a:r>
              <a:rPr lang="en-US" altLang="en-US" dirty="0" smtClean="0"/>
              <a:t>Made of specially formulated plastics and other materials, such as carbon fiber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11188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Unibody Design Factors (continued)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Aluminum construction </a:t>
            </a:r>
          </a:p>
          <a:p>
            <a:pPr lvl="1" eaLnBrk="1" hangingPunct="1"/>
            <a:r>
              <a:rPr lang="en-US" altLang="en-US" dirty="0" smtClean="0"/>
              <a:t>Reduces vehicle’s curb weight to reduce fuel consumption while increasing performance</a:t>
            </a:r>
          </a:p>
          <a:p>
            <a:pPr lvl="1" eaLnBrk="1" hangingPunct="1"/>
            <a:r>
              <a:rPr lang="en-US" altLang="en-US" dirty="0" smtClean="0"/>
              <a:t>Resists rust and corrosion much longer than steel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Body-Over-Frame Considerations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4435" y="1905000"/>
            <a:ext cx="80010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Body-over-frame construction</a:t>
            </a:r>
          </a:p>
          <a:p>
            <a:pPr lvl="1" eaLnBrk="1" hangingPunct="1"/>
            <a:r>
              <a:rPr lang="en-US" altLang="en-US" dirty="0" smtClean="0"/>
              <a:t>Fewer road-induced vibrations and noise</a:t>
            </a:r>
          </a:p>
          <a:p>
            <a:pPr lvl="1" eaLnBrk="1" hangingPunct="1"/>
            <a:r>
              <a:rPr lang="en-US" altLang="en-US" dirty="0" smtClean="0"/>
              <a:t>Frame absorbs high amounts of energy during collisions</a:t>
            </a:r>
          </a:p>
          <a:p>
            <a:pPr lvl="1" eaLnBrk="1" hangingPunct="1"/>
            <a:r>
              <a:rPr lang="en-US" altLang="en-US" dirty="0" smtClean="0"/>
              <a:t>Thick framework protects undersurfaces of panels</a:t>
            </a:r>
          </a:p>
          <a:p>
            <a:pPr lvl="1" eaLnBrk="1" hangingPunct="1"/>
            <a:r>
              <a:rPr lang="en-US" altLang="en-US" dirty="0" smtClean="0"/>
              <a:t>Suspension and powertrain parts can be quickly assembled on the basic frame</a:t>
            </a:r>
          </a:p>
          <a:p>
            <a:pPr lvl="1" eaLnBrk="1" hangingPunct="1"/>
            <a:r>
              <a:rPr lang="en-US" altLang="en-US" dirty="0" smtClean="0"/>
              <a:t>Vehicle ride height is often higher off the ground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Body-Over-Frame Considerations (continued)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2706" y="22098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Body-over-frame construction (continued)</a:t>
            </a:r>
          </a:p>
          <a:p>
            <a:pPr lvl="1" eaLnBrk="1" hangingPunct="1"/>
            <a:r>
              <a:rPr lang="en-US" altLang="en-US" dirty="0" smtClean="0"/>
              <a:t>Total vehicle weight is increased, lowering fuel economy and handling</a:t>
            </a:r>
          </a:p>
          <a:p>
            <a:pPr lvl="1" eaLnBrk="1" hangingPunct="1"/>
            <a:r>
              <a:rPr lang="en-US" altLang="en-US" dirty="0" smtClean="0"/>
              <a:t>Higher load-carrying ability</a:t>
            </a:r>
          </a:p>
          <a:p>
            <a:pPr eaLnBrk="1" hangingPunct="1"/>
            <a:r>
              <a:rPr lang="en-US" altLang="en-US" dirty="0" smtClean="0"/>
              <a:t>Full frame designs</a:t>
            </a:r>
          </a:p>
          <a:p>
            <a:pPr lvl="1" eaLnBrk="1" hangingPunct="1"/>
            <a:r>
              <a:rPr lang="en-US" altLang="en-US" dirty="0" smtClean="0"/>
              <a:t>Ladder frame, perimeter frame, X-frame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609600" y="5133975"/>
            <a:ext cx="8016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2-37  </a:t>
            </a:r>
            <a:r>
              <a:rPr lang="en-US" altLang="en-US" sz="1800" dirty="0"/>
              <a:t>Torque boxes in a perimeter frame help control the flow of impact damage during a high-speed collision. They help control twisting and collapse of the frame during a major impact. Study the part names carefully.</a:t>
            </a:r>
          </a:p>
          <a:p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4" y="1371600"/>
            <a:ext cx="6153346" cy="309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Crash Testing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6141" y="2057400"/>
            <a:ext cx="7772400" cy="4114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Computer-simulated crash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testing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helps to determine how well a new vehicle might survive a crash</a:t>
            </a:r>
          </a:p>
          <a:p>
            <a:pPr lvl="1" eaLnBrk="1" hangingPunct="1"/>
            <a:r>
              <a:rPr lang="en-US" altLang="en-US" dirty="0" smtClean="0"/>
              <a:t>Used before building a prototype or first real vehicle to find weak or faulty structural areas</a:t>
            </a:r>
          </a:p>
          <a:p>
            <a:pPr eaLnBrk="1" hangingPunct="1"/>
            <a:r>
              <a:rPr lang="en-US" altLang="en-US" dirty="0" smtClean="0"/>
              <a:t>Certified crash tests: done using real vehicles</a:t>
            </a:r>
          </a:p>
          <a:p>
            <a:pPr eaLnBrk="1" hangingPunct="1"/>
            <a:r>
              <a:rPr lang="en-US" altLang="en-US" dirty="0" smtClean="0"/>
              <a:t>Types of crash tests</a:t>
            </a:r>
          </a:p>
          <a:p>
            <a:pPr lvl="1" eaLnBrk="1" hangingPunct="1"/>
            <a:r>
              <a:rPr lang="en-US" altLang="en-US" dirty="0" smtClean="0"/>
              <a:t>Full frontal, offset front, side impact, whiplash, bumper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Objectives (continued)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Compare a conventional full frame with modern </a:t>
            </a:r>
            <a:r>
              <a:rPr lang="en-US" altLang="en-US" dirty="0" err="1" smtClean="0"/>
              <a:t>hydroformed</a:t>
            </a:r>
            <a:r>
              <a:rPr lang="en-US" altLang="en-US" dirty="0" smtClean="0"/>
              <a:t> frames</a:t>
            </a:r>
          </a:p>
          <a:p>
            <a:pPr eaLnBrk="1" hangingPunct="1"/>
            <a:r>
              <a:rPr lang="en-US" altLang="en-US" dirty="0" smtClean="0"/>
              <a:t>Identify the major structural components, sections, and assemblies of a motor vehicle</a:t>
            </a:r>
          </a:p>
          <a:p>
            <a:pPr eaLnBrk="1" hangingPunct="1"/>
            <a:r>
              <a:rPr lang="en-US" altLang="en-US" dirty="0" smtClean="0"/>
              <a:t>Explain how simulated and actual crash tests are used to evaluate the structural integrity of a motor vehicle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222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Crash Testing (continued)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0294" y="20574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Major U.S. crash testing agencies</a:t>
            </a:r>
          </a:p>
          <a:p>
            <a:pPr lvl="1" eaLnBrk="1" hangingPunct="1"/>
            <a:r>
              <a:rPr lang="en-US" altLang="en-US" dirty="0" smtClean="0"/>
              <a:t>National Highway Traffic Safety Administration (NHTSA)</a:t>
            </a:r>
          </a:p>
          <a:p>
            <a:pPr lvl="1" eaLnBrk="1" hangingPunct="1"/>
            <a:r>
              <a:rPr lang="en-US" altLang="en-US" dirty="0" smtClean="0"/>
              <a:t>Insurance Institute for Highway Safety (IIHS)</a:t>
            </a:r>
          </a:p>
          <a:p>
            <a:pPr eaLnBrk="1" hangingPunct="1"/>
            <a:r>
              <a:rPr lang="en-US" altLang="en-US" dirty="0" smtClean="0"/>
              <a:t>NCAP ratings</a:t>
            </a:r>
          </a:p>
          <a:p>
            <a:pPr eaLnBrk="1" hangingPunct="1"/>
            <a:r>
              <a:rPr lang="en-US" altLang="en-US" dirty="0" smtClean="0"/>
              <a:t>Insurance rating system</a:t>
            </a:r>
          </a:p>
          <a:p>
            <a:pPr lvl="2"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2223"/>
            <a:ext cx="7772400" cy="61697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763000" cy="47244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The term </a:t>
            </a:r>
            <a:r>
              <a:rPr lang="en-US" sz="2800" i="1" dirty="0"/>
              <a:t>vehicle construction </a:t>
            </a:r>
            <a:r>
              <a:rPr lang="en-US" sz="2800" dirty="0"/>
              <a:t>refers to how a </a:t>
            </a:r>
            <a:r>
              <a:rPr lang="en-US" sz="2800" dirty="0" smtClean="0"/>
              <a:t>passenger car</a:t>
            </a:r>
            <a:r>
              <a:rPr lang="en-US" sz="2800" dirty="0"/>
              <a:t>, truck, van, or SUV is assembled at </a:t>
            </a:r>
            <a:r>
              <a:rPr lang="en-US" sz="2800" dirty="0" smtClean="0"/>
              <a:t>the factory</a:t>
            </a:r>
            <a:r>
              <a:rPr lang="en-US" sz="2800" dirty="0"/>
              <a:t>. The vehicle body provides a protective </a:t>
            </a:r>
            <a:r>
              <a:rPr lang="en-US" sz="2800" dirty="0" smtClean="0"/>
              <a:t>outer hull </a:t>
            </a:r>
            <a:r>
              <a:rPr lang="en-US" sz="2800" dirty="0"/>
              <a:t>or “skin” around the outside of a motor vehicle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vehicle chassis includes the frame, engine, </a:t>
            </a:r>
            <a:r>
              <a:rPr lang="en-US" sz="2800" dirty="0" smtClean="0"/>
              <a:t> suspension system</a:t>
            </a:r>
            <a:r>
              <a:rPr lang="en-US" sz="2800" dirty="0"/>
              <a:t>, steering system, and other </a:t>
            </a:r>
            <a:r>
              <a:rPr lang="en-US" sz="2800" dirty="0" smtClean="0"/>
              <a:t>mechanical parts </a:t>
            </a:r>
            <a:r>
              <a:rPr lang="en-US" sz="2800" dirty="0"/>
              <a:t>with the body removed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vehicle frame is a high-strength structure used </a:t>
            </a:r>
            <a:r>
              <a:rPr lang="en-US" sz="2800" dirty="0" smtClean="0"/>
              <a:t>to support </a:t>
            </a:r>
            <a:r>
              <a:rPr lang="en-US" sz="2800" dirty="0"/>
              <a:t>all other parts of the vehicle. The </a:t>
            </a:r>
            <a:r>
              <a:rPr lang="en-US" sz="2800" dirty="0" smtClean="0"/>
              <a:t>perimeter frame </a:t>
            </a:r>
            <a:r>
              <a:rPr lang="en-US" sz="2800" dirty="0"/>
              <a:t>is similar in construction to the ladder frame.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52268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61697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82" y="1150376"/>
            <a:ext cx="8991600" cy="5326623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Body-over-frame construction has a separate </a:t>
            </a:r>
            <a:r>
              <a:rPr lang="en-US" sz="2800" dirty="0" smtClean="0"/>
              <a:t>body structure </a:t>
            </a:r>
            <a:r>
              <a:rPr lang="en-US" sz="2800" dirty="0"/>
              <a:t>bolted to a thick steel framework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Unibody </a:t>
            </a:r>
            <a:r>
              <a:rPr lang="en-US" sz="2800" dirty="0"/>
              <a:t>construction uses body parts welded </a:t>
            </a:r>
            <a:r>
              <a:rPr lang="en-US" sz="2800" dirty="0" smtClean="0"/>
              <a:t>or adhesive-bonded </a:t>
            </a:r>
            <a:r>
              <a:rPr lang="en-US" sz="2800" dirty="0"/>
              <a:t>(glued) together to form an </a:t>
            </a:r>
            <a:r>
              <a:rPr lang="en-US" sz="2800" dirty="0" smtClean="0"/>
              <a:t>integral (</a:t>
            </a:r>
            <a:r>
              <a:rPr lang="en-US" sz="2800" dirty="0"/>
              <a:t>built-in) frame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front section, also called the nose section, </a:t>
            </a:r>
            <a:r>
              <a:rPr lang="en-US" sz="2800" dirty="0" smtClean="0"/>
              <a:t>includes everything </a:t>
            </a:r>
            <a:r>
              <a:rPr lang="en-US" sz="2800" dirty="0"/>
              <a:t>between the front bumper </a:t>
            </a:r>
            <a:r>
              <a:rPr lang="en-US" sz="2800" dirty="0" smtClean="0"/>
              <a:t>and the </a:t>
            </a:r>
            <a:r>
              <a:rPr lang="en-US" sz="2800" dirty="0"/>
              <a:t>fire wall. The center section, or mid-section</a:t>
            </a:r>
            <a:r>
              <a:rPr lang="en-US" sz="2800" dirty="0" smtClean="0"/>
              <a:t>, typically </a:t>
            </a:r>
            <a:r>
              <a:rPr lang="en-US" sz="2800" dirty="0"/>
              <a:t>includes the body parts that form the </a:t>
            </a:r>
            <a:r>
              <a:rPr lang="en-US" sz="2800" dirty="0" smtClean="0"/>
              <a:t>passenger compartment</a:t>
            </a:r>
            <a:r>
              <a:rPr lang="en-US" sz="2800" dirty="0"/>
              <a:t>. The rear section (tail </a:t>
            </a:r>
            <a:r>
              <a:rPr lang="en-US" sz="2800" dirty="0" smtClean="0"/>
              <a:t>section or </a:t>
            </a:r>
            <a:r>
              <a:rPr lang="en-US" sz="2800" dirty="0"/>
              <a:t>rear clip) commonly consists of the rear </a:t>
            </a:r>
            <a:r>
              <a:rPr lang="en-US" sz="2800" dirty="0" smtClean="0"/>
              <a:t>quarter </a:t>
            </a:r>
            <a:r>
              <a:rPr lang="en-US" sz="2800" dirty="0"/>
              <a:t>panels, trunk or rear floor pan, rear frame rails</a:t>
            </a:r>
            <a:r>
              <a:rPr lang="en-US" sz="2800" dirty="0" smtClean="0"/>
              <a:t>, trunk </a:t>
            </a:r>
            <a:r>
              <a:rPr lang="en-US" sz="2800" dirty="0"/>
              <a:t>or deck lid, rear bumper, and related parts.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4742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61697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91600" cy="425982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A panel is a steel or plastic sheet stamped or </a:t>
            </a:r>
            <a:r>
              <a:rPr lang="en-US" sz="2800" dirty="0" smtClean="0"/>
              <a:t>molded into </a:t>
            </a:r>
            <a:r>
              <a:rPr lang="en-US" sz="2800" dirty="0"/>
              <a:t>a body part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frame rails are the box members extending </a:t>
            </a:r>
            <a:r>
              <a:rPr lang="en-US" sz="2800" dirty="0" smtClean="0"/>
              <a:t>out near </a:t>
            </a:r>
            <a:r>
              <a:rPr lang="en-US" sz="2800" dirty="0"/>
              <a:t>the bottom of the front and rear sections of </a:t>
            </a:r>
            <a:r>
              <a:rPr lang="en-US" sz="2800" dirty="0" smtClean="0"/>
              <a:t>a unibody.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cowl is the panel at the rear of the front section</a:t>
            </a:r>
            <a:r>
              <a:rPr lang="en-US" sz="2800" dirty="0" smtClean="0"/>
              <a:t>, right </a:t>
            </a:r>
            <a:r>
              <a:rPr lang="en-US" sz="2800" dirty="0"/>
              <a:t>in front of the windshield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shock towers or strut towers are reinforced </a:t>
            </a:r>
            <a:r>
              <a:rPr lang="en-US" sz="2800" dirty="0" smtClean="0"/>
              <a:t>body areas </a:t>
            </a:r>
            <a:r>
              <a:rPr lang="en-US" sz="2800" dirty="0"/>
              <a:t>for holding the upper parts of the </a:t>
            </a:r>
            <a:r>
              <a:rPr lang="en-US" sz="2800" dirty="0" smtClean="0"/>
              <a:t>suspension system.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85445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61697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91600" cy="46482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The radiator core support is the framework </a:t>
            </a:r>
            <a:r>
              <a:rPr lang="en-US" sz="2800" dirty="0" smtClean="0"/>
              <a:t>around the </a:t>
            </a:r>
            <a:r>
              <a:rPr lang="en-US" sz="2800" dirty="0"/>
              <a:t>front of the body structure for holding the </a:t>
            </a:r>
            <a:r>
              <a:rPr lang="en-US" sz="2800" dirty="0" smtClean="0"/>
              <a:t>cooling system </a:t>
            </a:r>
            <a:r>
              <a:rPr lang="en-US" sz="2800" dirty="0"/>
              <a:t>radiator and related parts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floor pan is the main structural section in </a:t>
            </a:r>
            <a:r>
              <a:rPr lang="en-US" sz="2800" dirty="0" smtClean="0"/>
              <a:t>the bottom </a:t>
            </a:r>
            <a:r>
              <a:rPr lang="en-US" sz="2800" dirty="0"/>
              <a:t>of the passenger compartment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Pillars </a:t>
            </a:r>
            <a:r>
              <a:rPr lang="en-US" sz="2800" dirty="0"/>
              <a:t>are vertical body members that hold the </a:t>
            </a:r>
            <a:r>
              <a:rPr lang="en-US" sz="2800" dirty="0" smtClean="0"/>
              <a:t>roof panel </a:t>
            </a:r>
            <a:r>
              <a:rPr lang="en-US" sz="2800" dirty="0"/>
              <a:t>in place and protect the vehicle in case of </a:t>
            </a:r>
            <a:r>
              <a:rPr lang="en-US" sz="2800" dirty="0" smtClean="0"/>
              <a:t>a rollover </a:t>
            </a:r>
            <a:r>
              <a:rPr lang="en-US" sz="2800" dirty="0"/>
              <a:t>accident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Rocker panels, or door sills, are strong beams that </a:t>
            </a:r>
            <a:r>
              <a:rPr lang="en-US" sz="2800" dirty="0" smtClean="0"/>
              <a:t>fit at </a:t>
            </a:r>
            <a:r>
              <a:rPr lang="en-US" sz="2800" dirty="0"/>
              <a:t>the bottom of the door openings.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51910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61697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91600" cy="46482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The doors are complex assemblies made up of </a:t>
            </a:r>
            <a:r>
              <a:rPr lang="en-US" sz="2800" dirty="0" smtClean="0"/>
              <a:t>an outer </a:t>
            </a:r>
            <a:r>
              <a:rPr lang="en-US" sz="2800" dirty="0"/>
              <a:t>skin, inner door frame, door panel, </a:t>
            </a:r>
            <a:r>
              <a:rPr lang="en-US" sz="2800" dirty="0" smtClean="0"/>
              <a:t>window regulator</a:t>
            </a:r>
            <a:r>
              <a:rPr lang="en-US" sz="2800" dirty="0"/>
              <a:t>, glass, and related parts. Door hinges </a:t>
            </a:r>
            <a:r>
              <a:rPr lang="en-US" sz="2800" dirty="0" smtClean="0"/>
              <a:t>bolt or </a:t>
            </a:r>
            <a:r>
              <a:rPr lang="en-US" sz="2800" dirty="0"/>
              <a:t>weld between the pillars and door frame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quarter panels are the large, side body </a:t>
            </a:r>
            <a:r>
              <a:rPr lang="en-US" sz="2800" dirty="0" smtClean="0"/>
              <a:t>sections that </a:t>
            </a:r>
            <a:r>
              <a:rPr lang="en-US" sz="2800" dirty="0"/>
              <a:t>extend from the side doors back to the </a:t>
            </a:r>
            <a:r>
              <a:rPr lang="en-US" sz="2800" dirty="0" smtClean="0"/>
              <a:t>rear bumper. </a:t>
            </a:r>
          </a:p>
          <a:p>
            <a:r>
              <a:rPr lang="en-US" sz="2800" dirty="0" smtClean="0"/>
              <a:t>Cross </a:t>
            </a:r>
            <a:r>
              <a:rPr lang="en-US" sz="2800" dirty="0"/>
              <a:t>members are thick-gauge supports that </a:t>
            </a:r>
            <a:r>
              <a:rPr lang="en-US" sz="2800" dirty="0" smtClean="0"/>
              <a:t>extend across </a:t>
            </a:r>
            <a:r>
              <a:rPr lang="en-US" sz="2800" dirty="0"/>
              <a:t>the frame rails of both unitized and full </a:t>
            </a:r>
            <a:r>
              <a:rPr lang="en-US" sz="2800" dirty="0" smtClean="0"/>
              <a:t>frame vehicles</a:t>
            </a:r>
            <a:r>
              <a:rPr lang="en-US" sz="2800" dirty="0"/>
              <a:t>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00934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61697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91600" cy="46482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Crush zones are areas in the unibody that are </a:t>
            </a:r>
            <a:r>
              <a:rPr lang="en-US" sz="2800" dirty="0" smtClean="0"/>
              <a:t>made weaker </a:t>
            </a:r>
            <a:r>
              <a:rPr lang="en-US" sz="2800" dirty="0"/>
              <a:t>to intentionally collapse during a collision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Aerodynamics is a measurement of how well </a:t>
            </a:r>
            <a:r>
              <a:rPr lang="en-US" sz="2800" dirty="0" smtClean="0"/>
              <a:t>a motor </a:t>
            </a:r>
            <a:r>
              <a:rPr lang="en-US" sz="2800" dirty="0"/>
              <a:t>vehicle moves through wind without resistance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Anticorrosion </a:t>
            </a:r>
            <a:r>
              <a:rPr lang="en-US" sz="2800" dirty="0"/>
              <a:t>materials are used to prevent </a:t>
            </a:r>
            <a:r>
              <a:rPr lang="en-US" sz="2800" dirty="0" smtClean="0"/>
              <a:t>rusting of </a:t>
            </a:r>
            <a:r>
              <a:rPr lang="en-US" sz="2800" dirty="0"/>
              <a:t>metal parts. Sound-deadening materials are </a:t>
            </a:r>
            <a:r>
              <a:rPr lang="en-US" sz="2800" dirty="0" smtClean="0"/>
              <a:t>used to </a:t>
            </a:r>
            <a:r>
              <a:rPr lang="en-US" sz="2800" dirty="0"/>
              <a:t>help quiet the passenger compartment.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47125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61697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91600" cy="46482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Similar to a unibody, a space frame has a metal </a:t>
            </a:r>
            <a:r>
              <a:rPr lang="en-US" sz="2800" dirty="0" smtClean="0"/>
              <a:t>body structure </a:t>
            </a:r>
            <a:r>
              <a:rPr lang="en-US" sz="2800" dirty="0"/>
              <a:t>covered with an outer skin of plastic </a:t>
            </a:r>
            <a:r>
              <a:rPr lang="en-US" sz="2800" dirty="0" smtClean="0"/>
              <a:t>or fiberglass </a:t>
            </a:r>
            <a:r>
              <a:rPr lang="en-US" sz="2800" dirty="0"/>
              <a:t>panels. A composite unibody is made </a:t>
            </a:r>
            <a:r>
              <a:rPr lang="en-US" sz="2800" dirty="0" smtClean="0"/>
              <a:t>of specially </a:t>
            </a:r>
            <a:r>
              <a:rPr lang="en-US" sz="2800" dirty="0"/>
              <a:t>formulated plastics and other materials</a:t>
            </a:r>
            <a:r>
              <a:rPr lang="en-US" sz="2800" dirty="0" smtClean="0"/>
              <a:t>, such </a:t>
            </a:r>
            <a:r>
              <a:rPr lang="en-US" sz="2800" dirty="0"/>
              <a:t>as carbon fiber, to form the vehicle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Certified </a:t>
            </a:r>
            <a:r>
              <a:rPr lang="en-US" sz="2800" dirty="0"/>
              <a:t>crash tests are done using a real vehicle </a:t>
            </a:r>
            <a:r>
              <a:rPr lang="en-US" sz="2800" dirty="0" smtClean="0"/>
              <a:t>and sensor-equipped </a:t>
            </a:r>
            <a:r>
              <a:rPr lang="en-US" sz="2800" dirty="0"/>
              <a:t>dummies that show how much </a:t>
            </a:r>
            <a:r>
              <a:rPr lang="en-US" sz="2800" dirty="0" smtClean="0"/>
              <a:t>impact passengers </a:t>
            </a:r>
            <a:r>
              <a:rPr lang="en-US" sz="2800" dirty="0"/>
              <a:t>would suffer during a collision. </a:t>
            </a:r>
            <a:r>
              <a:rPr lang="en-US" sz="2800" dirty="0" smtClean="0"/>
              <a:t>An insurance </a:t>
            </a:r>
            <a:r>
              <a:rPr lang="en-US" sz="2800" dirty="0"/>
              <a:t>rating system uses a number scale to </a:t>
            </a:r>
            <a:r>
              <a:rPr lang="en-US" sz="2800" dirty="0" smtClean="0"/>
              <a:t>rate the </a:t>
            </a:r>
            <a:r>
              <a:rPr lang="en-US" sz="2800" dirty="0"/>
              <a:t>vehicle’s accident survivability during a collision.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288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Objectives (continued)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4424" y="1981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Describe the layperson’s names for body shapes used on passenger vehicles</a:t>
            </a:r>
          </a:p>
          <a:p>
            <a:pPr eaLnBrk="1" hangingPunct="1"/>
            <a:r>
              <a:rPr lang="en-US" altLang="en-US" dirty="0" smtClean="0"/>
              <a:t>Answer ASE-style review questions relating to vehicle construction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2015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Vehicle construction</a:t>
            </a:r>
          </a:p>
          <a:p>
            <a:pPr lvl="1" eaLnBrk="1" hangingPunct="1"/>
            <a:r>
              <a:rPr lang="en-US" altLang="en-US" dirty="0" smtClean="0"/>
              <a:t>How a passenger car, truck, van, or SUV is assembled at the factory</a:t>
            </a:r>
          </a:p>
          <a:p>
            <a:pPr lvl="1" eaLnBrk="1" hangingPunct="1"/>
            <a:r>
              <a:rPr lang="en-US" altLang="en-US" dirty="0" smtClean="0"/>
              <a:t>Typical car has over 15,000 parts</a:t>
            </a:r>
          </a:p>
          <a:p>
            <a:pPr eaLnBrk="1" hangingPunct="1"/>
            <a:r>
              <a:rPr lang="en-US" altLang="en-US" dirty="0" smtClean="0"/>
              <a:t>During collision repair, repair methods used should closely duplicate how the car was manufactured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Body and Chassis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7772400" cy="4114800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Major parts of vehicle</a:t>
            </a:r>
          </a:p>
          <a:p>
            <a:pPr lvl="1" eaLnBrk="1" hangingPunct="1"/>
            <a:r>
              <a:rPr lang="en-US" altLang="en-US" dirty="0" smtClean="0"/>
              <a:t>Body, chassis, frame</a:t>
            </a:r>
          </a:p>
          <a:p>
            <a:pPr eaLnBrk="1" hangingPunct="1"/>
            <a:r>
              <a:rPr lang="en-US" altLang="en-US" dirty="0" smtClean="0"/>
              <a:t>Vehicle body</a:t>
            </a:r>
          </a:p>
          <a:p>
            <a:pPr lvl="1" eaLnBrk="1" hangingPunct="1"/>
            <a:r>
              <a:rPr lang="en-US" altLang="en-US" dirty="0" smtClean="0"/>
              <a:t>Protective outer hull, or “skin,” around the outside of automobile</a:t>
            </a:r>
          </a:p>
          <a:p>
            <a:pPr lvl="1" eaLnBrk="1" hangingPunct="1"/>
            <a:r>
              <a:rPr lang="en-US" altLang="en-US" dirty="0" smtClean="0"/>
              <a:t>Made from steel, aluminum, fiberglass, plastic, or composite</a:t>
            </a:r>
          </a:p>
          <a:p>
            <a:pPr eaLnBrk="1" hangingPunct="1"/>
            <a:r>
              <a:rPr lang="en-US" altLang="en-US" dirty="0" smtClean="0"/>
              <a:t>Vehicle chassis</a:t>
            </a:r>
            <a:r>
              <a:rPr lang="en-US" altLang="en-US" b="1" dirty="0" smtClean="0"/>
              <a:t> </a:t>
            </a:r>
          </a:p>
          <a:p>
            <a:pPr lvl="1" eaLnBrk="1" hangingPunct="1"/>
            <a:r>
              <a:rPr lang="en-US" altLang="en-US" dirty="0" smtClean="0"/>
              <a:t>Frame, engine, suspension system, steering system, and other mechanical parts with body removed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 txBox="1">
            <a:spLocks noChangeArrowheads="1"/>
          </p:cNvSpPr>
          <p:nvPr/>
        </p:nvSpPr>
        <p:spPr bwMode="auto">
          <a:xfrm>
            <a:off x="1355725" y="4151313"/>
            <a:ext cx="6496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2-4  </a:t>
            </a:r>
            <a:r>
              <a:rPr lang="en-US" altLang="en-US" sz="1800"/>
              <a:t>The oldest and strongest frame design is the</a:t>
            </a:r>
          </a:p>
          <a:p>
            <a:r>
              <a:rPr lang="en-US" altLang="en-US" sz="1800"/>
              <a:t>perimeter frame. A thick steel framework supports the chassis </a:t>
            </a:r>
          </a:p>
          <a:p>
            <a:r>
              <a:rPr lang="en-US" altLang="en-US" sz="1800"/>
              <a:t>and body panels.</a:t>
            </a:r>
          </a:p>
          <a:p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06954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1118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Vehicle Frame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77724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Vehicle frame</a:t>
            </a:r>
          </a:p>
          <a:p>
            <a:pPr lvl="1" eaLnBrk="1" hangingPunct="1"/>
            <a:r>
              <a:rPr lang="en-US" altLang="en-US" dirty="0" smtClean="0"/>
              <a:t>High-strength structure used to support all other parts of vehicle</a:t>
            </a:r>
          </a:p>
          <a:p>
            <a:pPr lvl="2" eaLnBrk="1" hangingPunct="1"/>
            <a:r>
              <a:rPr lang="en-US" altLang="en-US" dirty="0" smtClean="0"/>
              <a:t>Usually made of steel or aluminum</a:t>
            </a:r>
          </a:p>
          <a:p>
            <a:pPr eaLnBrk="1" hangingPunct="1"/>
            <a:r>
              <a:rPr lang="en-US" altLang="en-US" dirty="0" smtClean="0"/>
              <a:t>Body-over-frame construction</a:t>
            </a:r>
          </a:p>
          <a:p>
            <a:pPr lvl="1" eaLnBrk="1" hangingPunct="1"/>
            <a:r>
              <a:rPr lang="en-US" altLang="en-US" dirty="0" smtClean="0"/>
              <a:t>Separate body structure bolted to thick steel framework</a:t>
            </a:r>
          </a:p>
          <a:p>
            <a:pPr lvl="2" eaLnBrk="1" hangingPunct="1"/>
            <a:r>
              <a:rPr lang="en-US" altLang="en-US" dirty="0" smtClean="0"/>
              <a:t>Commonly used on pickup trucks, SUVs, and most full-size vans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2323</Words>
  <Application>Microsoft Office PowerPoint</Application>
  <PresentationFormat>On-screen Show (4:3)</PresentationFormat>
  <Paragraphs>204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ＭＳ Ｐゴシック</vt:lpstr>
      <vt:lpstr>Arial</vt:lpstr>
      <vt:lpstr>Calibri</vt:lpstr>
      <vt:lpstr>Office Theme</vt:lpstr>
      <vt:lpstr>Vehicle Construction Technology</vt:lpstr>
      <vt:lpstr>PowerPoint Presentation</vt:lpstr>
      <vt:lpstr>Objectives</vt:lpstr>
      <vt:lpstr>Objectives (continued)</vt:lpstr>
      <vt:lpstr>Objectives (continued)</vt:lpstr>
      <vt:lpstr>Introduction</vt:lpstr>
      <vt:lpstr>Body and Chassis</vt:lpstr>
      <vt:lpstr>PowerPoint Presentation</vt:lpstr>
      <vt:lpstr>Vehicle Frame</vt:lpstr>
      <vt:lpstr>PowerPoint Presentation</vt:lpstr>
      <vt:lpstr>Vehicle Frame (continued)</vt:lpstr>
      <vt:lpstr>PowerPoint Presentation</vt:lpstr>
      <vt:lpstr>Major Body Sections</vt:lpstr>
      <vt:lpstr>PowerPoint Presentation</vt:lpstr>
      <vt:lpstr>Major Body Sections (continued)</vt:lpstr>
      <vt:lpstr>PowerPoint Presentation</vt:lpstr>
      <vt:lpstr>Body Classifications</vt:lpstr>
      <vt:lpstr>Body Classifications (continued)</vt:lpstr>
      <vt:lpstr>Auto Body Repair History</vt:lpstr>
      <vt:lpstr>Auto Body Repair History (continued)</vt:lpstr>
      <vt:lpstr>Auto Body Repair History (continued)</vt:lpstr>
      <vt:lpstr>Auto Body Repair History (continued)</vt:lpstr>
      <vt:lpstr>Unibody Panels</vt:lpstr>
      <vt:lpstr>PowerPoint Presentation</vt:lpstr>
      <vt:lpstr>PowerPoint Presentation</vt:lpstr>
      <vt:lpstr>Unibody Panels (continued)</vt:lpstr>
      <vt:lpstr>Unibody Design Factors</vt:lpstr>
      <vt:lpstr>PowerPoint Presentation</vt:lpstr>
      <vt:lpstr>PowerPoint Presentation</vt:lpstr>
      <vt:lpstr>Unibody Design Factors (continued)</vt:lpstr>
      <vt:lpstr>PowerPoint Presentation</vt:lpstr>
      <vt:lpstr>Unibody Design Factors (continued)</vt:lpstr>
      <vt:lpstr>PowerPoint Presentation</vt:lpstr>
      <vt:lpstr>Unibody Design Factors (continued)</vt:lpstr>
      <vt:lpstr>Unibody Design Factors (continued)</vt:lpstr>
      <vt:lpstr>Body-Over-Frame Considerations</vt:lpstr>
      <vt:lpstr>Body-Over-Frame Considerations (continued)</vt:lpstr>
      <vt:lpstr>PowerPoint Presentation</vt:lpstr>
      <vt:lpstr>Crash Testing</vt:lpstr>
      <vt:lpstr>Crash Testing (continued)</vt:lpstr>
      <vt:lpstr>Summary</vt:lpstr>
      <vt:lpstr>Summary</vt:lpstr>
      <vt:lpstr>Summary</vt:lpstr>
      <vt:lpstr>Summary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Construction Technology</dc:title>
  <dc:creator>Chambliss, Sharon</dc:creator>
  <cp:lastModifiedBy>Chambliss, Sharon</cp:lastModifiedBy>
  <cp:revision>170</cp:revision>
  <dcterms:created xsi:type="dcterms:W3CDTF">2007-03-22T18:51:57Z</dcterms:created>
  <dcterms:modified xsi:type="dcterms:W3CDTF">2015-01-23T00:43:14Z</dcterms:modified>
</cp:coreProperties>
</file>