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319" r:id="rId3"/>
    <p:sldId id="399" r:id="rId4"/>
    <p:sldId id="344" r:id="rId5"/>
    <p:sldId id="345" r:id="rId6"/>
    <p:sldId id="398" r:id="rId7"/>
    <p:sldId id="320" r:id="rId8"/>
    <p:sldId id="321" r:id="rId9"/>
    <p:sldId id="400" r:id="rId10"/>
    <p:sldId id="346" r:id="rId11"/>
    <p:sldId id="347" r:id="rId12"/>
    <p:sldId id="401" r:id="rId13"/>
    <p:sldId id="257" r:id="rId14"/>
    <p:sldId id="305" r:id="rId15"/>
    <p:sldId id="402" r:id="rId16"/>
    <p:sldId id="279" r:id="rId17"/>
    <p:sldId id="306" r:id="rId18"/>
    <p:sldId id="404" r:id="rId19"/>
    <p:sldId id="322" r:id="rId20"/>
    <p:sldId id="323" r:id="rId21"/>
    <p:sldId id="405" r:id="rId22"/>
    <p:sldId id="271" r:id="rId23"/>
    <p:sldId id="307" r:id="rId24"/>
    <p:sldId id="406" r:id="rId25"/>
    <p:sldId id="338" r:id="rId26"/>
    <p:sldId id="339" r:id="rId27"/>
    <p:sldId id="407" r:id="rId28"/>
    <p:sldId id="285" r:id="rId29"/>
    <p:sldId id="310" r:id="rId30"/>
    <p:sldId id="408" r:id="rId31"/>
    <p:sldId id="348" r:id="rId32"/>
    <p:sldId id="349" r:id="rId33"/>
    <p:sldId id="409" r:id="rId34"/>
    <p:sldId id="350" r:id="rId35"/>
    <p:sldId id="351" r:id="rId36"/>
    <p:sldId id="412" r:id="rId37"/>
    <p:sldId id="334" r:id="rId38"/>
    <p:sldId id="335" r:id="rId39"/>
    <p:sldId id="410" r:id="rId40"/>
    <p:sldId id="336" r:id="rId41"/>
    <p:sldId id="337" r:id="rId42"/>
    <p:sldId id="411" r:id="rId43"/>
    <p:sldId id="376" r:id="rId44"/>
    <p:sldId id="377" r:id="rId45"/>
    <p:sldId id="418" r:id="rId46"/>
    <p:sldId id="263" r:id="rId47"/>
    <p:sldId id="314" r:id="rId48"/>
    <p:sldId id="419" r:id="rId49"/>
    <p:sldId id="420" r:id="rId50"/>
    <p:sldId id="332" r:id="rId51"/>
    <p:sldId id="333" r:id="rId52"/>
    <p:sldId id="413" r:id="rId53"/>
    <p:sldId id="458" r:id="rId54"/>
    <p:sldId id="456" r:id="rId55"/>
    <p:sldId id="378" r:id="rId56"/>
    <p:sldId id="379" r:id="rId57"/>
    <p:sldId id="416" r:id="rId58"/>
    <p:sldId id="267" r:id="rId59"/>
    <p:sldId id="316" r:id="rId60"/>
    <p:sldId id="417" r:id="rId61"/>
    <p:sldId id="340" r:id="rId62"/>
    <p:sldId id="341" r:id="rId63"/>
    <p:sldId id="429" r:id="rId64"/>
    <p:sldId id="342" r:id="rId65"/>
    <p:sldId id="343" r:id="rId66"/>
    <p:sldId id="430" r:id="rId67"/>
    <p:sldId id="370" r:id="rId68"/>
    <p:sldId id="371" r:id="rId69"/>
    <p:sldId id="441" r:id="rId70"/>
    <p:sldId id="380" r:id="rId71"/>
    <p:sldId id="381" r:id="rId72"/>
    <p:sldId id="431" r:id="rId73"/>
    <p:sldId id="432" r:id="rId74"/>
    <p:sldId id="368" r:id="rId75"/>
    <p:sldId id="369" r:id="rId76"/>
    <p:sldId id="433" r:id="rId77"/>
    <p:sldId id="366" r:id="rId78"/>
    <p:sldId id="367" r:id="rId79"/>
    <p:sldId id="434" r:id="rId80"/>
    <p:sldId id="435" r:id="rId81"/>
    <p:sldId id="295" r:id="rId82"/>
    <p:sldId id="317" r:id="rId83"/>
    <p:sldId id="326" r:id="rId84"/>
    <p:sldId id="327" r:id="rId85"/>
    <p:sldId id="436" r:id="rId86"/>
    <p:sldId id="437" r:id="rId87"/>
    <p:sldId id="440" r:id="rId88"/>
    <p:sldId id="372" r:id="rId89"/>
    <p:sldId id="373" r:id="rId90"/>
    <p:sldId id="443" r:id="rId91"/>
    <p:sldId id="374" r:id="rId92"/>
    <p:sldId id="375" r:id="rId93"/>
    <p:sldId id="444" r:id="rId94"/>
    <p:sldId id="352" r:id="rId95"/>
    <p:sldId id="353" r:id="rId96"/>
    <p:sldId id="445" r:id="rId97"/>
    <p:sldId id="354" r:id="rId98"/>
    <p:sldId id="355" r:id="rId99"/>
    <p:sldId id="446" r:id="rId100"/>
    <p:sldId id="356" r:id="rId101"/>
    <p:sldId id="357" r:id="rId102"/>
    <p:sldId id="447" r:id="rId103"/>
    <p:sldId id="358" r:id="rId104"/>
    <p:sldId id="359" r:id="rId105"/>
    <p:sldId id="448" r:id="rId106"/>
    <p:sldId id="360" r:id="rId107"/>
    <p:sldId id="361" r:id="rId108"/>
    <p:sldId id="449" r:id="rId109"/>
    <p:sldId id="362" r:id="rId110"/>
    <p:sldId id="363" r:id="rId111"/>
    <p:sldId id="450" r:id="rId112"/>
    <p:sldId id="364" r:id="rId113"/>
    <p:sldId id="365" r:id="rId114"/>
    <p:sldId id="451" r:id="rId115"/>
    <p:sldId id="396" r:id="rId116"/>
    <p:sldId id="394" r:id="rId117"/>
    <p:sldId id="425" r:id="rId118"/>
    <p:sldId id="397" r:id="rId119"/>
    <p:sldId id="395" r:id="rId120"/>
    <p:sldId id="426" r:id="rId121"/>
    <p:sldId id="382" r:id="rId122"/>
    <p:sldId id="383" r:id="rId123"/>
    <p:sldId id="427" r:id="rId124"/>
    <p:sldId id="428" r:id="rId125"/>
    <p:sldId id="385" r:id="rId126"/>
    <p:sldId id="384" r:id="rId127"/>
    <p:sldId id="422" r:id="rId128"/>
    <p:sldId id="392" r:id="rId129"/>
    <p:sldId id="393" r:id="rId130"/>
    <p:sldId id="390" r:id="rId131"/>
    <p:sldId id="391" r:id="rId132"/>
    <p:sldId id="438" r:id="rId133"/>
    <p:sldId id="439" r:id="rId134"/>
    <p:sldId id="386" r:id="rId135"/>
    <p:sldId id="387" r:id="rId136"/>
    <p:sldId id="421" r:id="rId137"/>
    <p:sldId id="388" r:id="rId138"/>
    <p:sldId id="389" r:id="rId139"/>
    <p:sldId id="453" r:id="rId140"/>
    <p:sldId id="454" r:id="rId141"/>
    <p:sldId id="455" r:id="rId1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0000"/>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1F88D2-FC28-4DE7-AC19-48C8866011FA}"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10A4D-6FEA-4D1B-8E22-52CE192533D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F88D2-FC28-4DE7-AC19-48C8866011FA}"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10A4D-6FEA-4D1B-8E22-52CE192533D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F88D2-FC28-4DE7-AC19-48C8866011FA}"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10A4D-6FEA-4D1B-8E22-52CE192533D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F88D2-FC28-4DE7-AC19-48C8866011FA}"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10A4D-6FEA-4D1B-8E22-52CE192533D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F88D2-FC28-4DE7-AC19-48C8866011FA}"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E10A4D-6FEA-4D1B-8E22-52CE192533D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1F88D2-FC28-4DE7-AC19-48C8866011FA}"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E10A4D-6FEA-4D1B-8E22-52CE192533D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1F88D2-FC28-4DE7-AC19-48C8866011FA}" type="datetimeFigureOut">
              <a:rPr lang="en-US" smtClean="0"/>
              <a:pPr/>
              <a:t>2/22/2019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E10A4D-6FEA-4D1B-8E22-52CE192533D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1F88D2-FC28-4DE7-AC19-48C8866011FA}" type="datetimeFigureOut">
              <a:rPr lang="en-US" smtClean="0"/>
              <a:pPr/>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E10A4D-6FEA-4D1B-8E22-52CE192533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F88D2-FC28-4DE7-AC19-48C8866011FA}" type="datetimeFigureOut">
              <a:rPr lang="en-US" smtClean="0"/>
              <a:pPr/>
              <a:t>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E10A4D-6FEA-4D1B-8E22-52CE192533D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F88D2-FC28-4DE7-AC19-48C8866011FA}"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E10A4D-6FEA-4D1B-8E22-52CE192533D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F88D2-FC28-4DE7-AC19-48C8866011FA}"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E10A4D-6FEA-4D1B-8E22-52CE192533D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F88D2-FC28-4DE7-AC19-48C8866011FA}" type="datetimeFigureOut">
              <a:rPr lang="en-US" smtClean="0"/>
              <a:pPr/>
              <a:t>2/22/2019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10A4D-6FEA-4D1B-8E22-52CE192533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lvl="0"/>
            <a:r>
              <a:rPr lang="en-US" u="sng" dirty="0" smtClean="0"/>
              <a:t>Blood vessel that carries blood away from the heart </a:t>
            </a:r>
            <a:r>
              <a:rPr lang="en-US" i="1" dirty="0" smtClean="0"/>
              <a:t>(usually carries oxygenated blood)</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dirty="0" smtClean="0"/>
              <a:t>Large blood vessel that returns blood to the right atrium; there are two superior and inferior </a:t>
            </a:r>
            <a:r>
              <a:rPr lang="en-US" i="1" dirty="0" smtClean="0"/>
              <a:t>(</a:t>
            </a:r>
            <a:r>
              <a:rPr lang="en-US" i="1" u="sng" dirty="0" smtClean="0"/>
              <a:t>largest vein in the body</a:t>
            </a:r>
            <a:r>
              <a:rPr lang="en-US" i="1" dirty="0" smtClean="0"/>
              <a:t>)</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133600"/>
            <a:ext cx="7772400" cy="1755775"/>
          </a:xfrm>
        </p:spPr>
        <p:txBody>
          <a:bodyPr>
            <a:normAutofit fontScale="90000"/>
          </a:bodyPr>
          <a:lstStyle/>
          <a:p>
            <a:pPr lvl="0"/>
            <a:r>
              <a:rPr lang="en-US" u="sng" dirty="0" smtClean="0"/>
              <a:t>Artery located at the crook of the elbow </a:t>
            </a:r>
            <a:r>
              <a:rPr lang="en-US" dirty="0" smtClean="0"/>
              <a:t>along the inner biceps muscle </a:t>
            </a:r>
            <a:r>
              <a:rPr lang="en-US" i="1" dirty="0" smtClean="0"/>
              <a:t>(artery used to measure blood pressure) </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Brachial Artery</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Brachial artery.JPG"/>
          <p:cNvPicPr>
            <a:picLocks noChangeAspect="1"/>
          </p:cNvPicPr>
          <p:nvPr/>
        </p:nvPicPr>
        <p:blipFill>
          <a:blip r:embed="rId2" cstate="print"/>
          <a:stretch>
            <a:fillRect/>
          </a:stretch>
        </p:blipFill>
        <p:spPr>
          <a:xfrm>
            <a:off x="2743200" y="1031032"/>
            <a:ext cx="3339754" cy="4379167"/>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u="sng" dirty="0" smtClean="0"/>
              <a:t>Artery located at the wrist</a:t>
            </a:r>
            <a:r>
              <a:rPr lang="en-US" dirty="0" smtClean="0"/>
              <a:t> </a:t>
            </a:r>
            <a:r>
              <a:rPr lang="en-US" i="1" dirty="0" smtClean="0"/>
              <a:t>(this is the artery we use for radial pulse)</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Radial Artery</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Radial artery.JPG"/>
          <p:cNvPicPr>
            <a:picLocks noChangeAspect="1"/>
          </p:cNvPicPr>
          <p:nvPr/>
        </p:nvPicPr>
        <p:blipFill>
          <a:blip r:embed="rId2" cstate="print"/>
          <a:stretch>
            <a:fillRect/>
          </a:stretch>
        </p:blipFill>
        <p:spPr>
          <a:xfrm>
            <a:off x="2667000" y="931117"/>
            <a:ext cx="3415954" cy="4479083"/>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lvl="0"/>
            <a:r>
              <a:rPr lang="en-US" u="sng" dirty="0" smtClean="0"/>
              <a:t>Artery located in the groin area </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Femoral Artery</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Femoral artery.JPG"/>
          <p:cNvPicPr>
            <a:picLocks noChangeAspect="1"/>
          </p:cNvPicPr>
          <p:nvPr/>
        </p:nvPicPr>
        <p:blipFill>
          <a:blip r:embed="rId2" cstate="print"/>
          <a:stretch>
            <a:fillRect/>
          </a:stretch>
        </p:blipFill>
        <p:spPr>
          <a:xfrm>
            <a:off x="2743199" y="1031032"/>
            <a:ext cx="3455981" cy="4531567"/>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lvl="0"/>
            <a:r>
              <a:rPr lang="en-US" u="sng" dirty="0" smtClean="0"/>
              <a:t>Artery located behind the knee</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Vena Cava</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Popliteal Artery</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Popliteal artery.JPG"/>
          <p:cNvPicPr>
            <a:picLocks noChangeAspect="1"/>
          </p:cNvPicPr>
          <p:nvPr/>
        </p:nvPicPr>
        <p:blipFill>
          <a:blip r:embed="rId2" cstate="print"/>
          <a:stretch>
            <a:fillRect/>
          </a:stretch>
        </p:blipFill>
        <p:spPr>
          <a:xfrm>
            <a:off x="2743199" y="1031032"/>
            <a:ext cx="3455981" cy="4531567"/>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dirty="0" smtClean="0"/>
              <a:t>Artery located at the ankle joint </a:t>
            </a:r>
            <a:r>
              <a:rPr lang="en-US" i="1" dirty="0" smtClean="0"/>
              <a:t>( this definition is wrong; this is an </a:t>
            </a:r>
            <a:r>
              <a:rPr lang="en-US" i="1" u="sng" dirty="0" smtClean="0"/>
              <a:t>artery located on top of the foot or anterior surface of the foot</a:t>
            </a:r>
            <a:r>
              <a:rPr lang="en-US" i="1" dirty="0" smtClean="0"/>
              <a:t>)</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Dorsalis Pedis (Pedal) Artery</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Pedal.JPG"/>
          <p:cNvPicPr>
            <a:picLocks noChangeAspect="1"/>
          </p:cNvPicPr>
          <p:nvPr/>
        </p:nvPicPr>
        <p:blipFill>
          <a:blip r:embed="rId2" cstate="print"/>
          <a:stretch>
            <a:fillRect/>
          </a:stretch>
        </p:blipFill>
        <p:spPr>
          <a:xfrm>
            <a:off x="2590800" y="831202"/>
            <a:ext cx="3434040" cy="4502797"/>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u="sng" dirty="0" smtClean="0"/>
              <a:t>The system of carrying blood from the heart to the lungs and back</a:t>
            </a:r>
            <a:endParaRPr lang="en-US" u="sng"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Cardio-pulmonary Circulation</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6" name="Picture 5" descr="ht_pulmanary_hypertension_diagnosis_1028.jpg"/>
          <p:cNvPicPr>
            <a:picLocks noChangeAspect="1"/>
          </p:cNvPicPr>
          <p:nvPr/>
        </p:nvPicPr>
        <p:blipFill>
          <a:blip r:embed="rId2" cstate="print"/>
          <a:stretch>
            <a:fillRect/>
          </a:stretch>
        </p:blipFill>
        <p:spPr>
          <a:xfrm>
            <a:off x="640686" y="191656"/>
            <a:ext cx="7817513" cy="5675744"/>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u="sng" dirty="0" smtClean="0"/>
              <a:t>The system of carrying blood from the heart to the tissues and cells and back to the heart</a:t>
            </a:r>
            <a:endParaRPr lang="en-US" u="sng"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Systemic (General) Circulation</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vena_cava.jpg"/>
          <p:cNvPicPr>
            <a:picLocks noChangeAspect="1"/>
          </p:cNvPicPr>
          <p:nvPr/>
        </p:nvPicPr>
        <p:blipFill>
          <a:blip r:embed="rId2" cstate="print"/>
          <a:stretch>
            <a:fillRect/>
          </a:stretch>
        </p:blipFill>
        <p:spPr>
          <a:xfrm>
            <a:off x="2286000" y="914400"/>
            <a:ext cx="4191000" cy="5257800"/>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7" name="Picture 6" descr="blood_vessels_of_the_body.gif"/>
          <p:cNvPicPr>
            <a:picLocks noChangeAspect="1"/>
          </p:cNvPicPr>
          <p:nvPr/>
        </p:nvPicPr>
        <p:blipFill>
          <a:blip r:embed="rId2" cstate="print"/>
          <a:stretch>
            <a:fillRect/>
          </a:stretch>
        </p:blipFill>
        <p:spPr>
          <a:xfrm>
            <a:off x="2362200" y="176212"/>
            <a:ext cx="3733800" cy="6505575"/>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060575"/>
          </a:xfrm>
        </p:spPr>
        <p:txBody>
          <a:bodyPr>
            <a:normAutofit fontScale="90000"/>
          </a:bodyPr>
          <a:lstStyle/>
          <a:p>
            <a:pPr lvl="0"/>
            <a:r>
              <a:rPr lang="en-US" u="sng" dirty="0" smtClean="0"/>
              <a:t>Brings blood from aorta to myocardium and back to right atrium</a:t>
            </a:r>
            <a:r>
              <a:rPr lang="en-US" dirty="0" smtClean="0"/>
              <a:t> </a:t>
            </a:r>
            <a:r>
              <a:rPr lang="en-US" i="1" dirty="0" smtClean="0"/>
              <a:t>(</a:t>
            </a:r>
            <a:r>
              <a:rPr lang="en-US" i="1" u="sng" dirty="0" smtClean="0"/>
              <a:t>this is the circulation system that supplies the heart muscle itself with oxygen</a:t>
            </a:r>
            <a:r>
              <a:rPr lang="en-US" i="1" dirty="0" smtClean="0"/>
              <a:t>)</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Coronary Circulation</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1001208-MedicalRF.JPG"/>
          <p:cNvPicPr>
            <a:picLocks noChangeAspect="1"/>
          </p:cNvPicPr>
          <p:nvPr/>
        </p:nvPicPr>
        <p:blipFill>
          <a:blip r:embed="rId2" cstate="print"/>
          <a:stretch>
            <a:fillRect/>
          </a:stretch>
        </p:blipFill>
        <p:spPr>
          <a:xfrm>
            <a:off x="0" y="1847850"/>
            <a:ext cx="7010400" cy="3162300"/>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5349224802_7d1f74839b_z.jpg"/>
          <p:cNvPicPr>
            <a:picLocks noChangeAspect="1"/>
          </p:cNvPicPr>
          <p:nvPr/>
        </p:nvPicPr>
        <p:blipFill>
          <a:blip r:embed="rId2" cstate="print"/>
          <a:stretch>
            <a:fillRect/>
          </a:stretch>
        </p:blipFill>
        <p:spPr>
          <a:xfrm>
            <a:off x="1143000" y="0"/>
            <a:ext cx="6858000" cy="6858000"/>
          </a:xfrm>
          <a:prstGeom prst="rect">
            <a:avLst/>
          </a:prstGeo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755775"/>
          </a:xfrm>
        </p:spPr>
        <p:txBody>
          <a:bodyPr>
            <a:normAutofit fontScale="90000"/>
          </a:bodyPr>
          <a:lstStyle/>
          <a:p>
            <a:pPr lvl="0"/>
            <a:r>
              <a:rPr lang="en-US" u="sng" dirty="0" smtClean="0"/>
              <a:t>Brings blood to the fetus </a:t>
            </a:r>
            <a:r>
              <a:rPr lang="en-US" i="1" dirty="0" smtClean="0"/>
              <a:t>(circulation system only present in a </a:t>
            </a:r>
            <a:r>
              <a:rPr lang="en-US" i="1" u="sng" dirty="0" smtClean="0"/>
              <a:t>pregnant female</a:t>
            </a:r>
            <a:r>
              <a:rPr lang="en-US" i="1" dirty="0" smtClean="0"/>
              <a:t>)</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Fetal Circulation</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Fetal Circ.gif"/>
          <p:cNvPicPr>
            <a:picLocks noChangeAspect="1"/>
          </p:cNvPicPr>
          <p:nvPr/>
        </p:nvPicPr>
        <p:blipFill>
          <a:blip r:embed="rId2" cstate="print"/>
          <a:stretch>
            <a:fillRect/>
          </a:stretch>
        </p:blipFill>
        <p:spPr>
          <a:xfrm>
            <a:off x="1833562" y="1000125"/>
            <a:ext cx="5476875" cy="4857750"/>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08175"/>
          </a:xfrm>
        </p:spPr>
        <p:txBody>
          <a:bodyPr>
            <a:normAutofit fontScale="90000"/>
          </a:bodyPr>
          <a:lstStyle/>
          <a:p>
            <a:pPr lvl="0"/>
            <a:r>
              <a:rPr lang="en-US" dirty="0" smtClean="0"/>
              <a:t>Brings blood from the organs of digestion through the portal vein to the liver</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Portal Circulation</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dirty="0" smtClean="0"/>
              <a:t>A small branch of artery </a:t>
            </a:r>
            <a:r>
              <a:rPr lang="en-US" i="1" dirty="0" smtClean="0"/>
              <a:t>(</a:t>
            </a:r>
            <a:r>
              <a:rPr lang="en-US" i="1" u="sng" dirty="0" smtClean="0"/>
              <a:t>a small artery</a:t>
            </a:r>
            <a:r>
              <a:rPr lang="en-US" i="1" dirty="0" smtClean="0"/>
              <a:t>)</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u="sng" dirty="0" smtClean="0"/>
              <a:t>Another name for a CVA or Cerebral Vascular Accident</a:t>
            </a:r>
            <a:endParaRPr lang="en-US" u="sng"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Stroke</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Stroke 3.jpg"/>
          <p:cNvPicPr>
            <a:picLocks noChangeAspect="1"/>
          </p:cNvPicPr>
          <p:nvPr/>
        </p:nvPicPr>
        <p:blipFill>
          <a:blip r:embed="rId2" cstate="print"/>
          <a:stretch>
            <a:fillRect/>
          </a:stretch>
        </p:blipFill>
        <p:spPr>
          <a:xfrm>
            <a:off x="1549400" y="1657350"/>
            <a:ext cx="6045200" cy="3543300"/>
          </a:xfrm>
          <a:prstGeom prst="rect">
            <a:avLst/>
          </a:prstGeo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Stroke 2.jpg"/>
          <p:cNvPicPr>
            <a:picLocks noChangeAspect="1"/>
          </p:cNvPicPr>
          <p:nvPr/>
        </p:nvPicPr>
        <p:blipFill>
          <a:blip r:embed="rId2" cstate="print"/>
          <a:stretch>
            <a:fillRect/>
          </a:stretch>
        </p:blipFill>
        <p:spPr>
          <a:xfrm>
            <a:off x="2362200" y="1371599"/>
            <a:ext cx="4343400" cy="4588099"/>
          </a:xfrm>
          <a:prstGeom prst="rect">
            <a:avLst/>
          </a:prstGeo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u="sng" dirty="0" smtClean="0"/>
              <a:t>Veins that have become abnormally dilated and tortuous</a:t>
            </a:r>
            <a:r>
              <a:rPr lang="en-US" dirty="0" smtClean="0"/>
              <a:t>, due to interference with venous drainage or weakness of their walls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Varicose Vein</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endParaRPr lang="en-US" dirty="0"/>
          </a:p>
        </p:txBody>
      </p:sp>
      <p:pic>
        <p:nvPicPr>
          <p:cNvPr id="8" name="Picture 7" descr="Varicose Vins.jpg"/>
          <p:cNvPicPr>
            <a:picLocks noChangeAspect="1"/>
          </p:cNvPicPr>
          <p:nvPr/>
        </p:nvPicPr>
        <p:blipFill>
          <a:blip r:embed="rId2" cstate="print"/>
          <a:stretch>
            <a:fillRect/>
          </a:stretch>
        </p:blipFill>
        <p:spPr>
          <a:xfrm>
            <a:off x="685800" y="457200"/>
            <a:ext cx="4343400" cy="3429000"/>
          </a:xfrm>
          <a:prstGeom prst="rect">
            <a:avLst/>
          </a:prstGeom>
        </p:spPr>
      </p:pic>
      <p:pic>
        <p:nvPicPr>
          <p:cNvPr id="9" name="Picture 8" descr="varicose Veins.jpg"/>
          <p:cNvPicPr>
            <a:picLocks noChangeAspect="1"/>
          </p:cNvPicPr>
          <p:nvPr/>
        </p:nvPicPr>
        <p:blipFill>
          <a:blip r:embed="rId3" cstate="print"/>
          <a:stretch>
            <a:fillRect/>
          </a:stretch>
        </p:blipFill>
        <p:spPr>
          <a:xfrm>
            <a:off x="5562600" y="3886200"/>
            <a:ext cx="2819400" cy="1905000"/>
          </a:xfrm>
          <a:prstGeom prst="rect">
            <a:avLst/>
          </a:prstGeo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u="sng" dirty="0" smtClean="0"/>
              <a:t>Enlarged and varicose condition of the veins in the lower part of the anus or rectum and the tissues of the anus</a:t>
            </a:r>
            <a:endParaRPr lang="en-US" u="sng"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Hemorrhoids</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Hemorrhoids</a:t>
            </a:r>
          </a:p>
        </p:txBody>
      </p:sp>
      <p:pic>
        <p:nvPicPr>
          <p:cNvPr id="75779" name="Content Placeholder 3" descr="hemf.jpg"/>
          <p:cNvPicPr>
            <a:picLocks noGrp="1" noChangeAspect="1"/>
          </p:cNvPicPr>
          <p:nvPr>
            <p:ph idx="1"/>
          </p:nvPr>
        </p:nvPicPr>
        <p:blipFill>
          <a:blip r:embed="rId2" cstate="print"/>
          <a:srcRect/>
          <a:stretch>
            <a:fillRect/>
          </a:stretch>
        </p:blipFill>
        <p:spPr>
          <a:xfrm>
            <a:off x="228600" y="1676400"/>
            <a:ext cx="3714750" cy="4648200"/>
          </a:xfrm>
        </p:spPr>
      </p:pic>
      <p:pic>
        <p:nvPicPr>
          <p:cNvPr id="75780" name="Picture 4" descr="Hemorrhoids.jpg"/>
          <p:cNvPicPr>
            <a:picLocks noChangeAspect="1"/>
          </p:cNvPicPr>
          <p:nvPr/>
        </p:nvPicPr>
        <p:blipFill>
          <a:blip r:embed="rId3" cstate="print"/>
          <a:srcRect/>
          <a:stretch>
            <a:fillRect/>
          </a:stretch>
        </p:blipFill>
        <p:spPr bwMode="auto">
          <a:xfrm>
            <a:off x="4175125" y="3048000"/>
            <a:ext cx="4968875" cy="366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dirty="0" smtClean="0">
                <a:solidFill>
                  <a:schemeClr val="accent6">
                    <a:lumMod val="75000"/>
                  </a:schemeClr>
                </a:solidFill>
              </a:rPr>
              <a:t>Arteriole</a:t>
            </a:r>
            <a:endParaRPr lang="en-US" sz="9600" b="1" dirty="0">
              <a:solidFill>
                <a:schemeClr val="accent6">
                  <a:lumMod val="75000"/>
                </a:schemeClr>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External Hemorrhoids</a:t>
            </a:r>
          </a:p>
        </p:txBody>
      </p:sp>
      <p:pic>
        <p:nvPicPr>
          <p:cNvPr id="76803" name="Content Placeholder 3" descr="hemorrhoids external 1.jpg"/>
          <p:cNvPicPr>
            <a:picLocks noGrp="1" noChangeAspect="1"/>
          </p:cNvPicPr>
          <p:nvPr>
            <p:ph idx="1"/>
          </p:nvPr>
        </p:nvPicPr>
        <p:blipFill>
          <a:blip r:embed="rId2" cstate="print"/>
          <a:srcRect/>
          <a:stretch>
            <a:fillRect/>
          </a:stretch>
        </p:blipFill>
        <p:spPr>
          <a:xfrm>
            <a:off x="4724400" y="1143000"/>
            <a:ext cx="3759200" cy="2819400"/>
          </a:xfrm>
        </p:spPr>
      </p:pic>
      <p:pic>
        <p:nvPicPr>
          <p:cNvPr id="76804" name="Picture 4" descr="hemorrhoids external.jpg"/>
          <p:cNvPicPr>
            <a:picLocks noChangeAspect="1"/>
          </p:cNvPicPr>
          <p:nvPr/>
        </p:nvPicPr>
        <p:blipFill>
          <a:blip r:embed="rId3" cstate="print"/>
          <a:srcRect/>
          <a:stretch>
            <a:fillRect/>
          </a:stretch>
        </p:blipFill>
        <p:spPr bwMode="auto">
          <a:xfrm>
            <a:off x="457200" y="2286000"/>
            <a:ext cx="3708400" cy="3930650"/>
          </a:xfrm>
          <a:prstGeom prst="rect">
            <a:avLst/>
          </a:prstGeom>
          <a:noFill/>
          <a:ln w="9525">
            <a:noFill/>
            <a:miter lim="800000"/>
            <a:headEnd/>
            <a:tailEnd/>
          </a:ln>
        </p:spPr>
      </p:pic>
      <p:pic>
        <p:nvPicPr>
          <p:cNvPr id="76805" name="Picture 5" descr="ext hem.jpg"/>
          <p:cNvPicPr>
            <a:picLocks noChangeAspect="1"/>
          </p:cNvPicPr>
          <p:nvPr/>
        </p:nvPicPr>
        <p:blipFill>
          <a:blip r:embed="rId4" cstate="print"/>
          <a:srcRect/>
          <a:stretch>
            <a:fillRect/>
          </a:stretch>
        </p:blipFill>
        <p:spPr bwMode="auto">
          <a:xfrm>
            <a:off x="5486400" y="4191000"/>
            <a:ext cx="3400425" cy="250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Internal Hemorrhoids</a:t>
            </a:r>
          </a:p>
        </p:txBody>
      </p:sp>
      <p:pic>
        <p:nvPicPr>
          <p:cNvPr id="77827" name="Content Placeholder 3" descr="hemorrhoids internal.jpg"/>
          <p:cNvPicPr>
            <a:picLocks noGrp="1" noChangeAspect="1"/>
          </p:cNvPicPr>
          <p:nvPr>
            <p:ph idx="1"/>
          </p:nvPr>
        </p:nvPicPr>
        <p:blipFill>
          <a:blip r:embed="rId2" cstate="print"/>
          <a:srcRect/>
          <a:stretch>
            <a:fillRect/>
          </a:stretch>
        </p:blipFill>
        <p:spPr>
          <a:xfrm>
            <a:off x="1752600" y="2057400"/>
            <a:ext cx="5716588" cy="427513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vessels.jpg"/>
          <p:cNvPicPr>
            <a:picLocks noChangeAspect="1"/>
          </p:cNvPicPr>
          <p:nvPr/>
        </p:nvPicPr>
        <p:blipFill>
          <a:blip r:embed="rId2" cstate="print"/>
          <a:stretch>
            <a:fillRect/>
          </a:stretch>
        </p:blipFill>
        <p:spPr>
          <a:xfrm>
            <a:off x="762000" y="502920"/>
            <a:ext cx="7620000" cy="58521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u="sng" dirty="0" smtClean="0"/>
              <a:t>A small vein</a:t>
            </a:r>
            <a:endParaRPr lang="en-US" u="sng"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Venule</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vessels.jpg"/>
          <p:cNvPicPr>
            <a:picLocks noChangeAspect="1"/>
          </p:cNvPicPr>
          <p:nvPr/>
        </p:nvPicPr>
        <p:blipFill>
          <a:blip r:embed="rId2" cstate="print"/>
          <a:stretch>
            <a:fillRect/>
          </a:stretch>
        </p:blipFill>
        <p:spPr>
          <a:xfrm>
            <a:off x="762000" y="502920"/>
            <a:ext cx="7620000" cy="58521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060575"/>
          </a:xfrm>
        </p:spPr>
        <p:txBody>
          <a:bodyPr>
            <a:normAutofit fontScale="90000"/>
          </a:bodyPr>
          <a:lstStyle/>
          <a:p>
            <a:pPr lvl="0"/>
            <a:r>
              <a:rPr lang="en-US" u="sng" dirty="0" smtClean="0"/>
              <a:t>Microscopic blood vessel which connects arterioles and venules </a:t>
            </a:r>
            <a:r>
              <a:rPr lang="en-US" i="1" dirty="0" smtClean="0"/>
              <a:t>(they connect arterioles with venules) (capillary walls are very thin to allow various cells, nutrients, oxygen, carbon dioxide and other substances to pass in and out of the blood)</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smtClean="0">
                <a:solidFill>
                  <a:schemeClr val="accent6">
                    <a:lumMod val="75000"/>
                  </a:schemeClr>
                </a:solidFill>
              </a:rPr>
              <a:t>Artery</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Capillary</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a:xfrm>
            <a:off x="1371600" y="4343400"/>
            <a:ext cx="6400800" cy="1295400"/>
          </a:xfrm>
        </p:spPr>
        <p:txBody>
          <a:bodyPr/>
          <a:lstStyle/>
          <a:p>
            <a:endParaRPr lang="en-US" dirty="0"/>
          </a:p>
        </p:txBody>
      </p:sp>
      <p:pic>
        <p:nvPicPr>
          <p:cNvPr id="6" name="Picture 5" descr="imagesCAQ5R4KP.jpg"/>
          <p:cNvPicPr>
            <a:picLocks noChangeAspect="1"/>
          </p:cNvPicPr>
          <p:nvPr/>
        </p:nvPicPr>
        <p:blipFill>
          <a:blip r:embed="rId2" cstate="print"/>
          <a:stretch>
            <a:fillRect/>
          </a:stretch>
        </p:blipFill>
        <p:spPr>
          <a:xfrm>
            <a:off x="609601" y="685801"/>
            <a:ext cx="3505200" cy="2362199"/>
          </a:xfrm>
          <a:prstGeom prst="rect">
            <a:avLst/>
          </a:prstGeom>
        </p:spPr>
      </p:pic>
      <p:pic>
        <p:nvPicPr>
          <p:cNvPr id="8" name="Picture 7" descr="4_clip_image006_0000.jpg"/>
          <p:cNvPicPr>
            <a:picLocks noChangeAspect="1"/>
          </p:cNvPicPr>
          <p:nvPr/>
        </p:nvPicPr>
        <p:blipFill>
          <a:blip r:embed="rId3" cstate="print"/>
          <a:stretch>
            <a:fillRect/>
          </a:stretch>
        </p:blipFill>
        <p:spPr>
          <a:xfrm>
            <a:off x="3505200" y="3581400"/>
            <a:ext cx="5029200" cy="2362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u="sng" dirty="0" smtClean="0"/>
              <a:t>Inflammation of a vein </a:t>
            </a:r>
            <a:r>
              <a:rPr lang="en-US" i="1" dirty="0" smtClean="0"/>
              <a:t>(with or without infection and thrombus formation)</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Phlebitis</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8" name="Picture 7" descr="Phlebitis1.gif"/>
          <p:cNvPicPr>
            <a:picLocks noChangeAspect="1"/>
          </p:cNvPicPr>
          <p:nvPr/>
        </p:nvPicPr>
        <p:blipFill>
          <a:blip r:embed="rId2" cstate="print"/>
          <a:stretch>
            <a:fillRect/>
          </a:stretch>
        </p:blipFill>
        <p:spPr>
          <a:xfrm>
            <a:off x="1981200" y="1143000"/>
            <a:ext cx="5105400" cy="4572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dirty="0" smtClean="0"/>
              <a:t>Measures </a:t>
            </a:r>
            <a:r>
              <a:rPr lang="en-US" u="sng" dirty="0" smtClean="0"/>
              <a:t>the number of times the heart beats per minute </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Pulse</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8" name="Picture 7" descr="C:\Users\sgroenendaal\AppData\Local\Microsoft\Windows\Temporary Internet Files\Content.IE5\PM2Q0R62\MCj02817460000[1].wmf"/>
          <p:cNvPicPr/>
          <p:nvPr/>
        </p:nvPicPr>
        <p:blipFill>
          <a:blip r:embed="rId2" cstate="print"/>
          <a:srcRect/>
          <a:stretch>
            <a:fillRect/>
          </a:stretch>
        </p:blipFill>
        <p:spPr bwMode="auto">
          <a:xfrm>
            <a:off x="2133600" y="1219200"/>
            <a:ext cx="4952999"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i="1" dirty="0" smtClean="0"/>
              <a:t>(</a:t>
            </a:r>
            <a:r>
              <a:rPr lang="en-US" i="1" u="sng" dirty="0" smtClean="0"/>
              <a:t>pressure of blood in arterial walls as the heart contracts and relaxes</a:t>
            </a:r>
            <a:r>
              <a:rPr lang="en-US" i="1" dirty="0" smtClean="0"/>
              <a:t>)</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Blood Pressure</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endParaRPr lang="en-US"/>
          </a:p>
        </p:txBody>
      </p:sp>
      <p:pic>
        <p:nvPicPr>
          <p:cNvPr id="8" name="Picture 7" descr="Areteries of the body.GIF"/>
          <p:cNvPicPr>
            <a:picLocks noChangeAspect="1"/>
          </p:cNvPicPr>
          <p:nvPr/>
        </p:nvPicPr>
        <p:blipFill>
          <a:blip r:embed="rId2" cstate="print"/>
          <a:stretch>
            <a:fillRect/>
          </a:stretch>
        </p:blipFill>
        <p:spPr>
          <a:xfrm>
            <a:off x="3048000" y="904875"/>
            <a:ext cx="5867399" cy="50482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8" name="Picture 7" descr="high_blood_pressure.jpg"/>
          <p:cNvPicPr>
            <a:picLocks noChangeAspect="1"/>
          </p:cNvPicPr>
          <p:nvPr/>
        </p:nvPicPr>
        <p:blipFill>
          <a:blip r:embed="rId2" cstate="print"/>
          <a:stretch>
            <a:fillRect/>
          </a:stretch>
        </p:blipFill>
        <p:spPr>
          <a:xfrm>
            <a:off x="2209800" y="1143000"/>
            <a:ext cx="4724400" cy="4343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441575"/>
          </a:xfrm>
        </p:spPr>
        <p:txBody>
          <a:bodyPr>
            <a:normAutofit fontScale="90000"/>
          </a:bodyPr>
          <a:lstStyle/>
          <a:p>
            <a:pPr lvl="0"/>
            <a:r>
              <a:rPr lang="en-US" u="sng" dirty="0" smtClean="0"/>
              <a:t>Pressure measured at the moment of contraction</a:t>
            </a:r>
            <a:r>
              <a:rPr lang="en-US" dirty="0" smtClean="0"/>
              <a:t> </a:t>
            </a:r>
            <a:r>
              <a:rPr lang="en-US" i="1" dirty="0" smtClean="0"/>
              <a:t>(</a:t>
            </a:r>
            <a:r>
              <a:rPr lang="en-US" i="1" u="sng" dirty="0" smtClean="0"/>
              <a:t>top number of the blood pressure</a:t>
            </a:r>
            <a:r>
              <a:rPr lang="en-US" i="1" dirty="0" smtClean="0"/>
              <a:t>) (the blood pressure when the ventricles of the heart are contracting and pushing blood into the pulmonary artery and aorta; a normal value would be 100-120 mmHg)</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Systolic Blood Pressure</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7" name="Picture 6" descr="Systolic Pressure.JPG"/>
          <p:cNvPicPr>
            <a:picLocks noChangeAspect="1"/>
          </p:cNvPicPr>
          <p:nvPr/>
        </p:nvPicPr>
        <p:blipFill>
          <a:blip r:embed="rId2" cstate="print"/>
          <a:stretch>
            <a:fillRect/>
          </a:stretch>
        </p:blipFill>
        <p:spPr>
          <a:xfrm>
            <a:off x="2362200" y="1752600"/>
            <a:ext cx="4495800" cy="33528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130425"/>
            <a:ext cx="7772400" cy="1984375"/>
          </a:xfrm>
        </p:spPr>
        <p:txBody>
          <a:bodyPr>
            <a:normAutofit fontScale="90000"/>
          </a:bodyPr>
          <a:lstStyle/>
          <a:p>
            <a:pPr lvl="0"/>
            <a:r>
              <a:rPr lang="en-US" u="sng" dirty="0" smtClean="0"/>
              <a:t>Pressure measured when the ventricles are relaxed </a:t>
            </a:r>
            <a:r>
              <a:rPr lang="en-US" i="1" dirty="0" smtClean="0"/>
              <a:t>(</a:t>
            </a:r>
            <a:r>
              <a:rPr lang="en-US" i="1" u="sng" dirty="0" smtClean="0"/>
              <a:t>bottom number of the blood pressure</a:t>
            </a:r>
            <a:r>
              <a:rPr lang="en-US" i="1" dirty="0" smtClean="0"/>
              <a:t>) (the blood pressure when the ventricles of the heart are relaxed and filling with blood; a normal value would be 60-80 mmHg)</a:t>
            </a:r>
            <a:r>
              <a:rPr lang="en-US" dirty="0" smtClean="0"/>
              <a:t/>
            </a:r>
            <a:br>
              <a:rPr lang="en-US" dirty="0" smtClean="0"/>
            </a:b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Diastolic Blood Pressure</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Diastolic Pressure.JPG"/>
          <p:cNvPicPr>
            <a:picLocks noChangeAspect="1"/>
          </p:cNvPicPr>
          <p:nvPr/>
        </p:nvPicPr>
        <p:blipFill>
          <a:blip r:embed="rId2" cstate="print"/>
          <a:stretch>
            <a:fillRect/>
          </a:stretch>
        </p:blipFill>
        <p:spPr>
          <a:xfrm>
            <a:off x="2286000" y="1447800"/>
            <a:ext cx="4724400" cy="35814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u="sng" dirty="0" smtClean="0"/>
              <a:t>Abnormally high blood pressure </a:t>
            </a:r>
            <a:r>
              <a:rPr lang="en-US" i="1" u="sng" dirty="0" smtClean="0"/>
              <a:t> </a:t>
            </a:r>
            <a:r>
              <a:rPr lang="en-US" i="1" dirty="0" smtClean="0"/>
              <a:t>(a condition in which blood pressure is higher than 140 mm Hg systolic or 90 mm Hg diastolic on three separate readings recorded several weeks apart)</a:t>
            </a:r>
            <a:endParaRPr lang="en-US" dirty="0"/>
          </a:p>
        </p:txBody>
      </p:sp>
      <p:sp>
        <p:nvSpPr>
          <p:cNvPr id="5" name="Subtitle 4"/>
          <p:cNvSpPr>
            <a:spLocks noGrp="1"/>
          </p:cNvSpPr>
          <p:nvPr>
            <p:ph type="subTitle" idx="1"/>
          </p:nvPr>
        </p:nvSpPr>
        <p:spPr/>
        <p:txBody>
          <a:bodyPr/>
          <a:lstStyle/>
          <a:p>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Hypertension</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High Blood Pressure.JPG"/>
          <p:cNvPicPr>
            <a:picLocks noChangeAspect="1"/>
          </p:cNvPicPr>
          <p:nvPr/>
        </p:nvPicPr>
        <p:blipFill>
          <a:blip r:embed="rId2" cstate="print"/>
          <a:stretch>
            <a:fillRect/>
          </a:stretch>
        </p:blipFill>
        <p:spPr>
          <a:xfrm>
            <a:off x="1905000" y="1447800"/>
            <a:ext cx="5105400" cy="3505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u="sng" dirty="0" smtClean="0"/>
              <a:t>Largest artery in body</a:t>
            </a:r>
            <a:r>
              <a:rPr lang="en-US" dirty="0" smtClean="0"/>
              <a:t>, rising from left ventricle of the heart</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dirty="0" smtClean="0"/>
              <a:t>Reduced or abnormally low blood pressure</a:t>
            </a:r>
            <a:br>
              <a:rPr lang="en-US" dirty="0" smtClean="0"/>
            </a:br>
            <a:endParaRPr lang="en-US" dirty="0"/>
          </a:p>
        </p:txBody>
      </p:sp>
      <p:sp>
        <p:nvSpPr>
          <p:cNvPr id="5" name="Subtitle 4"/>
          <p:cNvSpPr>
            <a:spLocks noGrp="1"/>
          </p:cNvSpPr>
          <p:nvPr>
            <p:ph type="subTitle" idx="1"/>
          </p:nvPr>
        </p:nvSpPr>
        <p:spPr/>
        <p:txBody>
          <a:bodyPr/>
          <a:lstStyle/>
          <a:p>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Hypotension</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Low Blood Pressure.JPG"/>
          <p:cNvPicPr>
            <a:picLocks noChangeAspect="1"/>
          </p:cNvPicPr>
          <p:nvPr/>
        </p:nvPicPr>
        <p:blipFill>
          <a:blip r:embed="rId2" cstate="print"/>
          <a:stretch>
            <a:fillRect/>
          </a:stretch>
        </p:blipFill>
        <p:spPr>
          <a:xfrm>
            <a:off x="1905000" y="1600200"/>
            <a:ext cx="5105400" cy="35052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dirty="0" smtClean="0"/>
              <a:t>So called because it is </a:t>
            </a:r>
            <a:r>
              <a:rPr lang="en-US" u="sng" dirty="0" smtClean="0"/>
              <a:t>an increase in a patient’s blood pressure that occurs only when a medical professional in a white coat takes the blood pressure</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White Coat Hypertension</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doctortakingbloodpressure.jpg"/>
          <p:cNvPicPr>
            <a:picLocks noChangeAspect="1"/>
          </p:cNvPicPr>
          <p:nvPr/>
        </p:nvPicPr>
        <p:blipFill>
          <a:blip r:embed="rId2" cstate="print"/>
          <a:stretch>
            <a:fillRect/>
          </a:stretch>
        </p:blipFill>
        <p:spPr>
          <a:xfrm>
            <a:off x="1447800" y="1143000"/>
            <a:ext cx="6096000" cy="42672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lvl="0"/>
            <a:r>
              <a:rPr lang="en-US" u="sng" dirty="0" smtClean="0"/>
              <a:t>Referring to the blood vessels of the heart </a:t>
            </a:r>
            <a:r>
              <a:rPr lang="en-US" i="1" dirty="0" smtClean="0"/>
              <a:t>(referring to the blood vessels that supply blood directly to the heart muscle)</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Coronary</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1001208-MedicalRF.JPG"/>
          <p:cNvPicPr>
            <a:picLocks noChangeAspect="1"/>
          </p:cNvPicPr>
          <p:nvPr/>
        </p:nvPicPr>
        <p:blipFill>
          <a:blip r:embed="rId2" cstate="print"/>
          <a:stretch>
            <a:fillRect/>
          </a:stretch>
        </p:blipFill>
        <p:spPr>
          <a:xfrm>
            <a:off x="457200" y="1847850"/>
            <a:ext cx="5562600" cy="31623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5349224802_7d1f74839b_z.jpg"/>
          <p:cNvPicPr>
            <a:picLocks noChangeAspect="1"/>
          </p:cNvPicPr>
          <p:nvPr/>
        </p:nvPicPr>
        <p:blipFill>
          <a:blip r:embed="rId2" cstate="print"/>
          <a:stretch>
            <a:fillRect/>
          </a:stretch>
        </p:blipFill>
        <p:spPr>
          <a:xfrm>
            <a:off x="1295400" y="152400"/>
            <a:ext cx="6705600" cy="6705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Aorta</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u="sng" dirty="0" smtClean="0"/>
              <a:t>bluish color of the skin due to insufficient oxygen in the blood </a:t>
            </a:r>
            <a:r>
              <a:rPr lang="en-US" i="1" dirty="0" smtClean="0"/>
              <a:t>(a blue, gray, slate or dark purple discoloration of the skin or mucous membranes caused by decrease or inadequate amount of oxygen in the blood )</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Cyanosis</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7" name="Picture 6" descr="Cyanaosis.jpg"/>
          <p:cNvPicPr>
            <a:picLocks noChangeAspect="1"/>
          </p:cNvPicPr>
          <p:nvPr/>
        </p:nvPicPr>
        <p:blipFill>
          <a:blip r:embed="rId2" cstate="print"/>
          <a:stretch>
            <a:fillRect/>
          </a:stretch>
        </p:blipFill>
        <p:spPr>
          <a:xfrm>
            <a:off x="3124200" y="1524000"/>
            <a:ext cx="3124200" cy="3429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Cyanos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8600"/>
            <a:ext cx="4648200" cy="310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magesCATFIQH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3347091"/>
            <a:ext cx="4652341"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847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imagesCAU5514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133600" y="2209800"/>
            <a:ext cx="4983821" cy="3733800"/>
          </a:xfrm>
          <a:prstGeom prst="rect">
            <a:avLst/>
          </a:prstGeom>
        </p:spPr>
      </p:pic>
    </p:spTree>
    <p:extLst>
      <p:ext uri="{BB962C8B-B14F-4D97-AF65-F5344CB8AC3E}">
        <p14:creationId xmlns:p14="http://schemas.microsoft.com/office/powerpoint/2010/main" val="3528181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u="sng" dirty="0" smtClean="0"/>
              <a:t>Death of  body tissue due to insufficient blood supply </a:t>
            </a:r>
            <a:r>
              <a:rPr lang="en-US" i="1" dirty="0" smtClean="0"/>
              <a:t>(</a:t>
            </a:r>
            <a:r>
              <a:rPr lang="en-US" i="1" u="sng" dirty="0" smtClean="0"/>
              <a:t>necrosis</a:t>
            </a:r>
            <a:r>
              <a:rPr lang="en-US" i="1" dirty="0" smtClean="0"/>
              <a:t> or</a:t>
            </a:r>
            <a:r>
              <a:rPr lang="en-US" i="1" u="sng" dirty="0" smtClean="0"/>
              <a:t> </a:t>
            </a:r>
            <a:r>
              <a:rPr lang="en-US" i="1" dirty="0" smtClean="0"/>
              <a:t>death and decay of body tissue as a result of lack of blood supply to the area)</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gangrene</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gangrene2.jpg"/>
          <p:cNvPicPr>
            <a:picLocks noChangeAspect="1"/>
          </p:cNvPicPr>
          <p:nvPr/>
        </p:nvPicPr>
        <p:blipFill>
          <a:blip r:embed="rId2" cstate="print"/>
          <a:stretch>
            <a:fillRect/>
          </a:stretch>
        </p:blipFill>
        <p:spPr>
          <a:xfrm>
            <a:off x="609601" y="1676400"/>
            <a:ext cx="3886200" cy="2667000"/>
          </a:xfrm>
          <a:prstGeom prst="rect">
            <a:avLst/>
          </a:prstGeom>
        </p:spPr>
      </p:pic>
      <p:pic>
        <p:nvPicPr>
          <p:cNvPr id="7" name="Picture 6" descr="dry-gangrene.jpg"/>
          <p:cNvPicPr>
            <a:picLocks noChangeAspect="1"/>
          </p:cNvPicPr>
          <p:nvPr/>
        </p:nvPicPr>
        <p:blipFill>
          <a:blip r:embed="rId3" cstate="print"/>
          <a:stretch>
            <a:fillRect/>
          </a:stretch>
        </p:blipFill>
        <p:spPr>
          <a:xfrm>
            <a:off x="5105400" y="762000"/>
            <a:ext cx="3352799" cy="47244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dirty="0" smtClean="0"/>
              <a:t>Structure which permits the flow of a fluid in only one direction </a:t>
            </a:r>
            <a:r>
              <a:rPr lang="en-US" i="1" dirty="0" smtClean="0"/>
              <a:t>(valves open and close)</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Valve</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Aorta.jpg"/>
          <p:cNvPicPr>
            <a:picLocks noChangeAspect="1"/>
          </p:cNvPicPr>
          <p:nvPr/>
        </p:nvPicPr>
        <p:blipFill>
          <a:blip r:embed="rId2" cstate="print"/>
          <a:stretch>
            <a:fillRect/>
          </a:stretch>
        </p:blipFill>
        <p:spPr>
          <a:xfrm>
            <a:off x="1828800" y="152400"/>
            <a:ext cx="5120640" cy="62484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endParaRPr lang="en-US"/>
          </a:p>
        </p:txBody>
      </p:sp>
      <p:pic>
        <p:nvPicPr>
          <p:cNvPr id="8" name="Picture 7" descr="Vein Valves.jpg"/>
          <p:cNvPicPr>
            <a:picLocks noChangeAspect="1"/>
          </p:cNvPicPr>
          <p:nvPr/>
        </p:nvPicPr>
        <p:blipFill>
          <a:blip r:embed="rId2" cstate="print"/>
          <a:stretch>
            <a:fillRect/>
          </a:stretch>
        </p:blipFill>
        <p:spPr>
          <a:xfrm>
            <a:off x="2133600" y="942975"/>
            <a:ext cx="5029200" cy="497205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u="sng" dirty="0" smtClean="0"/>
              <a:t>Hardening of arteries due to deposits of fat-like material in lining of the arteries</a:t>
            </a:r>
            <a:r>
              <a:rPr lang="en-US" dirty="0" smtClean="0"/>
              <a:t> </a:t>
            </a:r>
            <a:r>
              <a:rPr lang="en-US" i="1" dirty="0" smtClean="0"/>
              <a:t>(cholesterol-lipid-calcium deposits in the walls of arteries that may restrict blood flow)</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Athero-sclerosis</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dirty="0"/>
          </a:p>
        </p:txBody>
      </p:sp>
      <p:sp>
        <p:nvSpPr>
          <p:cNvPr id="6" name="Subtitle 5"/>
          <p:cNvSpPr>
            <a:spLocks noGrp="1"/>
          </p:cNvSpPr>
          <p:nvPr>
            <p:ph type="subTitle" idx="1"/>
          </p:nvPr>
        </p:nvSpPr>
        <p:spPr/>
        <p:txBody>
          <a:bodyPr/>
          <a:lstStyle/>
          <a:p>
            <a:endParaRPr lang="en-US"/>
          </a:p>
        </p:txBody>
      </p:sp>
      <p:pic>
        <p:nvPicPr>
          <p:cNvPr id="7" name="Picture 6" descr="Scan-2.jpg"/>
          <p:cNvPicPr>
            <a:picLocks noChangeAspect="1"/>
          </p:cNvPicPr>
          <p:nvPr/>
        </p:nvPicPr>
        <p:blipFill>
          <a:blip r:embed="rId2" cstate="print"/>
          <a:stretch>
            <a:fillRect/>
          </a:stretch>
        </p:blipFill>
        <p:spPr>
          <a:xfrm>
            <a:off x="0" y="1723497"/>
            <a:ext cx="9144000" cy="3411006"/>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136775"/>
          </a:xfrm>
        </p:spPr>
        <p:txBody>
          <a:bodyPr>
            <a:noAutofit/>
          </a:bodyPr>
          <a:lstStyle/>
          <a:p>
            <a:pPr lvl="0"/>
            <a:r>
              <a:rPr lang="en-US" u="sng" dirty="0" smtClean="0"/>
              <a:t>Hardening of arteries, resulting in thickening of walls and loss of elasticity </a:t>
            </a:r>
            <a:r>
              <a:rPr lang="en-US" i="1" dirty="0" smtClean="0"/>
              <a:t>(</a:t>
            </a:r>
            <a:r>
              <a:rPr lang="en-US" i="1" u="sng" dirty="0" smtClean="0"/>
              <a:t>an actual change in the artery wall</a:t>
            </a:r>
            <a:r>
              <a:rPr lang="en-US" i="1" dirty="0" smtClean="0"/>
              <a:t>)(a disease of the arterial vessels marked by thickening, hardening and loss of elasticity in the arterial walls)</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Arterio-sclerosis</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dirty="0"/>
          </a:p>
        </p:txBody>
      </p:sp>
      <p:sp>
        <p:nvSpPr>
          <p:cNvPr id="6" name="Subtitle 5"/>
          <p:cNvSpPr>
            <a:spLocks noGrp="1"/>
          </p:cNvSpPr>
          <p:nvPr>
            <p:ph type="subTitle" idx="1"/>
          </p:nvPr>
        </p:nvSpPr>
        <p:spPr/>
        <p:txBody>
          <a:bodyPr/>
          <a:lstStyle/>
          <a:p>
            <a:endParaRPr lang="en-US"/>
          </a:p>
        </p:txBody>
      </p:sp>
      <p:pic>
        <p:nvPicPr>
          <p:cNvPr id="7" name="Picture 6" descr="Scan-2.jpg"/>
          <p:cNvPicPr>
            <a:picLocks noChangeAspect="1"/>
          </p:cNvPicPr>
          <p:nvPr/>
        </p:nvPicPr>
        <p:blipFill>
          <a:blip r:embed="rId2" cstate="print"/>
          <a:stretch>
            <a:fillRect/>
          </a:stretch>
        </p:blipFill>
        <p:spPr>
          <a:xfrm>
            <a:off x="0" y="1723497"/>
            <a:ext cx="9144000" cy="3411006"/>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441575"/>
          </a:xfrm>
        </p:spPr>
        <p:txBody>
          <a:bodyPr>
            <a:normAutofit fontScale="90000"/>
          </a:bodyPr>
          <a:lstStyle/>
          <a:p>
            <a:pPr lvl="0"/>
            <a:r>
              <a:rPr lang="en-US" u="sng" dirty="0" smtClean="0"/>
              <a:t>Obstruction of a blood vessel by a circulating blood clot</a:t>
            </a:r>
            <a:r>
              <a:rPr lang="en-US" dirty="0" smtClean="0"/>
              <a:t>, fat globule, air bubble or piece of tissue </a:t>
            </a:r>
            <a:r>
              <a:rPr lang="en-US" i="1" dirty="0" smtClean="0"/>
              <a:t>(</a:t>
            </a:r>
            <a:r>
              <a:rPr lang="en-US" i="1" u="sng" dirty="0" smtClean="0"/>
              <a:t>sudden obstruction of a blood vessel by an embolus</a:t>
            </a:r>
            <a:r>
              <a:rPr lang="en-US" i="1" dirty="0" smtClean="0"/>
              <a:t>( usually a blood clot) that was formed at one place in the circulation and then moves until it lodges at another point in the circulation)</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Embolism</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Embolism.GIF"/>
          <p:cNvPicPr>
            <a:picLocks noChangeAspect="1"/>
          </p:cNvPicPr>
          <p:nvPr/>
        </p:nvPicPr>
        <p:blipFill>
          <a:blip r:embed="rId2" cstate="print"/>
          <a:stretch>
            <a:fillRect/>
          </a:stretch>
        </p:blipFill>
        <p:spPr>
          <a:xfrm>
            <a:off x="990600" y="1990724"/>
            <a:ext cx="5724525" cy="31146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lvl="0"/>
            <a:r>
              <a:rPr lang="en-US" u="sng" dirty="0" smtClean="0"/>
              <a:t>Blood vessel that carries blood toward the heart </a:t>
            </a:r>
            <a:r>
              <a:rPr lang="en-US" i="1" dirty="0" smtClean="0"/>
              <a:t>(usually carries deoxygenated blood)</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u="sng" dirty="0" smtClean="0"/>
              <a:t>Blockage of arteries usually in the legs </a:t>
            </a:r>
            <a:r>
              <a:rPr lang="en-US" i="1" dirty="0" smtClean="0"/>
              <a:t>(often referred to as </a:t>
            </a:r>
            <a:r>
              <a:rPr lang="en-US" i="1" u="sng" dirty="0" smtClean="0"/>
              <a:t>PVD</a:t>
            </a:r>
            <a:r>
              <a:rPr lang="en-US" i="1" dirty="0" smtClean="0"/>
              <a:t>)(any condition that caused partial or complete obstruction of the flow of blood to or from the arteries or veins outside the chest)</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PVD-Peripheral Vascular Disease</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image_preview.png"/>
          <p:cNvPicPr>
            <a:picLocks noChangeAspect="1"/>
          </p:cNvPicPr>
          <p:nvPr/>
        </p:nvPicPr>
        <p:blipFill>
          <a:blip r:embed="rId2" cstate="print"/>
          <a:stretch>
            <a:fillRect/>
          </a:stretch>
        </p:blipFill>
        <p:spPr>
          <a:xfrm>
            <a:off x="1905000" y="875348"/>
            <a:ext cx="5181600" cy="4961382"/>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The-Different-Signs-of-Peripheral-Vascular-Disease.jpg"/>
          <p:cNvPicPr>
            <a:picLocks noChangeAspect="1"/>
          </p:cNvPicPr>
          <p:nvPr/>
        </p:nvPicPr>
        <p:blipFill>
          <a:blip r:embed="rId2" cstate="print"/>
          <a:stretch>
            <a:fillRect/>
          </a:stretch>
        </p:blipFill>
        <p:spPr>
          <a:xfrm>
            <a:off x="2667000" y="1600200"/>
            <a:ext cx="3657600" cy="4332953"/>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u="sng" dirty="0" smtClean="0"/>
              <a:t>A widening, or sac, formed by dilation of a blood vessel </a:t>
            </a:r>
            <a:r>
              <a:rPr lang="en-US" i="1" dirty="0" smtClean="0"/>
              <a:t>(</a:t>
            </a:r>
            <a:r>
              <a:rPr lang="en-US" i="1" u="sng" dirty="0" smtClean="0"/>
              <a:t>ballooning of a blood vessel</a:t>
            </a:r>
            <a:r>
              <a:rPr lang="en-US" i="1" dirty="0" smtClean="0"/>
              <a:t> (localized abnormal dilation of a blood vessel, usually an artery, due to a congenital defect or weakness in the wall of the vessel)</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Aneurysm</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imagesCAMBFRC2.jpg"/>
          <p:cNvPicPr>
            <a:picLocks noChangeAspect="1"/>
          </p:cNvPicPr>
          <p:nvPr/>
        </p:nvPicPr>
        <p:blipFill>
          <a:blip r:embed="rId2" cstate="print"/>
          <a:stretch>
            <a:fillRect/>
          </a:stretch>
        </p:blipFill>
        <p:spPr>
          <a:xfrm>
            <a:off x="1778000" y="2133600"/>
            <a:ext cx="5752351" cy="2666999"/>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831975"/>
          </a:xfrm>
        </p:spPr>
        <p:txBody>
          <a:bodyPr>
            <a:normAutofit fontScale="90000"/>
          </a:bodyPr>
          <a:lstStyle/>
          <a:p>
            <a:pPr lvl="0"/>
            <a:r>
              <a:rPr lang="en-US" u="sng" dirty="0" smtClean="0"/>
              <a:t>Bleeding from blood vessel in brain </a:t>
            </a:r>
            <a:r>
              <a:rPr lang="en-US" i="1" dirty="0" smtClean="0"/>
              <a:t>(bleeding into the brain, a common cause of stroke; it usually results from rupture of aneurysm, extremely high blood pressure, brain trauma, or brain tumors)</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Cerebral Hemorrhage</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Cerebral hemorrhage.jpg"/>
          <p:cNvPicPr>
            <a:picLocks noChangeAspect="1"/>
          </p:cNvPicPr>
          <p:nvPr/>
        </p:nvPicPr>
        <p:blipFill>
          <a:blip r:embed="rId2" cstate="print"/>
          <a:stretch>
            <a:fillRect/>
          </a:stretch>
        </p:blipFill>
        <p:spPr>
          <a:xfrm>
            <a:off x="1555750" y="793443"/>
            <a:ext cx="5988050" cy="469295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Vein</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7" name="Picture 6" descr="Cere hemorrhage.jpg"/>
          <p:cNvPicPr>
            <a:picLocks noChangeAspect="1"/>
          </p:cNvPicPr>
          <p:nvPr/>
        </p:nvPicPr>
        <p:blipFill>
          <a:blip r:embed="rId2" cstate="print"/>
          <a:stretch>
            <a:fillRect/>
          </a:stretch>
        </p:blipFill>
        <p:spPr>
          <a:xfrm>
            <a:off x="1676400" y="1371599"/>
            <a:ext cx="5410200" cy="4297245"/>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dirty="0" smtClean="0"/>
              <a:t> </a:t>
            </a:r>
            <a:r>
              <a:rPr lang="en-US" u="sng" dirty="0" smtClean="0"/>
              <a:t>Temporary</a:t>
            </a:r>
            <a:r>
              <a:rPr lang="en-US" dirty="0" smtClean="0"/>
              <a:t> interruptions in blood flow to the brain</a:t>
            </a:r>
            <a:r>
              <a:rPr lang="en-US" b="1" dirty="0" smtClean="0"/>
              <a:t> </a:t>
            </a:r>
            <a:r>
              <a:rPr lang="en-US" i="1" dirty="0" smtClean="0"/>
              <a:t>(reversible vascular complications that produce stroke symptoms that resolve within 24 hrs; also known as mini stroke, warning that a stroke may happen soon)</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TIA-Transient Ischemic Attack</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dirty="0" smtClean="0"/>
              <a:t> Another name for </a:t>
            </a:r>
            <a:r>
              <a:rPr lang="en-US" u="sng" dirty="0" smtClean="0"/>
              <a:t>stroke</a:t>
            </a:r>
            <a:r>
              <a:rPr lang="en-US" dirty="0" smtClean="0"/>
              <a:t>; </a:t>
            </a:r>
            <a:r>
              <a:rPr lang="en-US" u="sng" dirty="0" smtClean="0"/>
              <a:t>sudden interruption of blood flow to the brain</a:t>
            </a:r>
            <a:r>
              <a:rPr lang="en-US" dirty="0" smtClean="0"/>
              <a:t> </a:t>
            </a:r>
            <a:r>
              <a:rPr lang="en-US" i="1" dirty="0" smtClean="0"/>
              <a:t>(a sudden loss of neurological function, caused by vascular injury [loss of blood flow] to an area of the brain</a:t>
            </a:r>
            <a:r>
              <a:rPr lang="en-US" dirty="0" smtClean="0"/>
              <a:t>)</a:t>
            </a:r>
            <a:br>
              <a:rPr lang="en-US" dirty="0" smtClean="0"/>
            </a:br>
            <a:endParaRPr lang="en-US" dirty="0"/>
          </a:p>
        </p:txBody>
      </p:sp>
      <p:sp>
        <p:nvSpPr>
          <p:cNvPr id="5" name="Subtitle 4"/>
          <p:cNvSpPr>
            <a:spLocks noGrp="1"/>
          </p:cNvSpPr>
          <p:nvPr>
            <p:ph type="subTitle" idx="1"/>
          </p:nvPr>
        </p:nvSpPr>
        <p:spPr/>
        <p:txBody>
          <a:bodyPr/>
          <a:lstStyle/>
          <a:p>
            <a:endParaRPr lang="en-US"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CVA-Cerebral Vascular Accident</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Cerebral hemorrhage.jpg"/>
          <p:cNvPicPr>
            <a:picLocks noChangeAspect="1"/>
          </p:cNvPicPr>
          <p:nvPr/>
        </p:nvPicPr>
        <p:blipFill>
          <a:blip r:embed="rId2" cstate="print"/>
          <a:stretch>
            <a:fillRect/>
          </a:stretch>
        </p:blipFill>
        <p:spPr>
          <a:xfrm>
            <a:off x="1555750" y="793443"/>
            <a:ext cx="5988050" cy="4692957"/>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Stroke.jpg"/>
          <p:cNvPicPr>
            <a:picLocks noChangeAspect="1"/>
          </p:cNvPicPr>
          <p:nvPr/>
        </p:nvPicPr>
        <p:blipFill>
          <a:blip r:embed="rId2" cstate="print"/>
          <a:stretch>
            <a:fillRect/>
          </a:stretch>
        </p:blipFill>
        <p:spPr>
          <a:xfrm>
            <a:off x="2286000" y="914400"/>
            <a:ext cx="4343400" cy="5714281"/>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Stroke 2.jpg"/>
          <p:cNvPicPr>
            <a:picLocks noChangeAspect="1"/>
          </p:cNvPicPr>
          <p:nvPr/>
        </p:nvPicPr>
        <p:blipFill>
          <a:blip r:embed="rId2" cstate="print"/>
          <a:stretch>
            <a:fillRect/>
          </a:stretch>
        </p:blipFill>
        <p:spPr>
          <a:xfrm>
            <a:off x="2362200" y="1371599"/>
            <a:ext cx="4343400" cy="4588099"/>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136775"/>
          </a:xfrm>
        </p:spPr>
        <p:txBody>
          <a:bodyPr>
            <a:normAutofit fontScale="90000"/>
          </a:bodyPr>
          <a:lstStyle/>
          <a:p>
            <a:pPr lvl="0"/>
            <a:r>
              <a:rPr lang="en-US" u="sng" dirty="0" smtClean="0"/>
              <a:t>Loss of ability to speak, may be accompanied by loss of verbal comprehension</a:t>
            </a:r>
            <a:r>
              <a:rPr lang="en-US" dirty="0" smtClean="0"/>
              <a:t> </a:t>
            </a:r>
            <a:r>
              <a:rPr lang="en-US" i="1" dirty="0" smtClean="0"/>
              <a:t>(loss or impairment of the power to use or comprehend speech usually resulting from brain damage )(</a:t>
            </a:r>
            <a:r>
              <a:rPr lang="en-US" i="1" u="sng" dirty="0" smtClean="0"/>
              <a:t>may be expressive or receptive</a:t>
            </a:r>
            <a:r>
              <a:rPr lang="en-US" i="1" dirty="0" smtClean="0"/>
              <a:t>)</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u="sng"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Aphasia</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veins in the body.GIF"/>
          <p:cNvPicPr>
            <a:picLocks noChangeAspect="1"/>
          </p:cNvPicPr>
          <p:nvPr/>
        </p:nvPicPr>
        <p:blipFill>
          <a:blip r:embed="rId2" cstate="print"/>
          <a:stretch>
            <a:fillRect/>
          </a:stretch>
        </p:blipFill>
        <p:spPr>
          <a:xfrm>
            <a:off x="457201" y="904875"/>
            <a:ext cx="5181600" cy="504825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Aphasia2.jpg"/>
          <p:cNvPicPr>
            <a:picLocks noChangeAspect="1"/>
          </p:cNvPicPr>
          <p:nvPr/>
        </p:nvPicPr>
        <p:blipFill>
          <a:blip r:embed="rId2" cstate="print"/>
          <a:stretch>
            <a:fillRect/>
          </a:stretch>
        </p:blipFill>
        <p:spPr>
          <a:xfrm>
            <a:off x="1828800" y="381000"/>
            <a:ext cx="5181600" cy="609600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lvl="0"/>
            <a:r>
              <a:rPr lang="en-US" u="sng" dirty="0" smtClean="0"/>
              <a:t>Paralysis of one side of the body</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Hemiplegia</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ClaymanA.jpg"/>
          <p:cNvPicPr>
            <a:picLocks noChangeAspect="1"/>
          </p:cNvPicPr>
          <p:nvPr/>
        </p:nvPicPr>
        <p:blipFill>
          <a:blip r:embed="rId2" cstate="print"/>
          <a:stretch>
            <a:fillRect/>
          </a:stretch>
        </p:blipFill>
        <p:spPr>
          <a:xfrm>
            <a:off x="2590800" y="1447800"/>
            <a:ext cx="3505200" cy="381000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u="sng" dirty="0" smtClean="0"/>
              <a:t>Artery located slightly above the outer edge of the eye</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Temporal Artery</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5" descr="Temporal Artery.JPG"/>
          <p:cNvPicPr>
            <a:picLocks noChangeAspect="1"/>
          </p:cNvPicPr>
          <p:nvPr/>
        </p:nvPicPr>
        <p:blipFill>
          <a:blip r:embed="rId2" cstate="print"/>
          <a:stretch>
            <a:fillRect/>
          </a:stretch>
        </p:blipFill>
        <p:spPr>
          <a:xfrm>
            <a:off x="2895600" y="1230863"/>
            <a:ext cx="3124200" cy="4096527"/>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289175"/>
          </a:xfrm>
        </p:spPr>
        <p:txBody>
          <a:bodyPr>
            <a:normAutofit fontScale="90000"/>
          </a:bodyPr>
          <a:lstStyle/>
          <a:p>
            <a:r>
              <a:rPr lang="en-US" dirty="0" smtClean="0"/>
              <a:t>Artery supplies blood to the neck and head, see common carotid artery </a:t>
            </a:r>
            <a:r>
              <a:rPr lang="en-US" i="1" dirty="0" smtClean="0"/>
              <a:t>(</a:t>
            </a:r>
            <a:r>
              <a:rPr lang="en-US" i="1" u="sng" dirty="0" smtClean="0"/>
              <a:t>artery located at the side of the neck</a:t>
            </a:r>
            <a:r>
              <a:rPr lang="en-US" i="1" dirty="0" smtClean="0"/>
              <a:t>)</a:t>
            </a:r>
            <a:r>
              <a:rPr lang="en-US" dirty="0" smtClean="0"/>
              <a:t/>
            </a:r>
            <a:br>
              <a:rPr lang="en-US" dirty="0" smtClean="0"/>
            </a:b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solidFill>
                  <a:schemeClr val="accent6">
                    <a:lumMod val="75000"/>
                  </a:schemeClr>
                </a:solidFill>
              </a:rPr>
              <a:t>Carotid Artery</a:t>
            </a:r>
            <a:endParaRPr lang="en-US" sz="9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dirty="0"/>
          </a:p>
        </p:txBody>
      </p:sp>
      <p:sp>
        <p:nvSpPr>
          <p:cNvPr id="6" name="Subtitle 5"/>
          <p:cNvSpPr>
            <a:spLocks noGrp="1"/>
          </p:cNvSpPr>
          <p:nvPr>
            <p:ph type="subTitle" idx="1"/>
          </p:nvPr>
        </p:nvSpPr>
        <p:spPr/>
        <p:txBody>
          <a:bodyPr/>
          <a:lstStyle/>
          <a:p>
            <a:endParaRPr lang="en-US"/>
          </a:p>
        </p:txBody>
      </p:sp>
      <p:pic>
        <p:nvPicPr>
          <p:cNvPr id="7" name="Picture 6" descr="Carotid artery.JPG"/>
          <p:cNvPicPr>
            <a:picLocks noChangeAspect="1"/>
          </p:cNvPicPr>
          <p:nvPr/>
        </p:nvPicPr>
        <p:blipFill>
          <a:blip r:embed="rId2" cstate="print"/>
          <a:stretch>
            <a:fillRect/>
          </a:stretch>
        </p:blipFill>
        <p:spPr>
          <a:xfrm>
            <a:off x="2971801" y="1600200"/>
            <a:ext cx="2878698" cy="37746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1123</Words>
  <Application>Microsoft Office PowerPoint</Application>
  <PresentationFormat>On-screen Show (4:3)</PresentationFormat>
  <Paragraphs>91</Paragraphs>
  <Slides>141</Slides>
  <Notes>0</Notes>
  <HiddenSlides>0</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Office Theme</vt:lpstr>
      <vt:lpstr>Blood vessel that carries blood away from the heart (usually carries oxygenated blood) </vt:lpstr>
      <vt:lpstr>Artery</vt:lpstr>
      <vt:lpstr>PowerPoint Presentation</vt:lpstr>
      <vt:lpstr>Largest artery in body, rising from left ventricle of the heart </vt:lpstr>
      <vt:lpstr>Aorta</vt:lpstr>
      <vt:lpstr>PowerPoint Presentation</vt:lpstr>
      <vt:lpstr>Blood vessel that carries blood toward the heart (usually carries deoxygenated blood) </vt:lpstr>
      <vt:lpstr>Vein</vt:lpstr>
      <vt:lpstr>PowerPoint Presentation</vt:lpstr>
      <vt:lpstr>Large blood vessel that returns blood to the right atrium; there are two superior and inferior (largest vein in the body) </vt:lpstr>
      <vt:lpstr>Vena Cava</vt:lpstr>
      <vt:lpstr>PowerPoint Presentation</vt:lpstr>
      <vt:lpstr>A small branch of artery (a small artery) </vt:lpstr>
      <vt:lpstr>Arteriole</vt:lpstr>
      <vt:lpstr>PowerPoint Presentation</vt:lpstr>
      <vt:lpstr>A small vein</vt:lpstr>
      <vt:lpstr>Venule</vt:lpstr>
      <vt:lpstr>PowerPoint Presentation</vt:lpstr>
      <vt:lpstr>Microscopic blood vessel which connects arterioles and venules (they connect arterioles with venules) (capillary walls are very thin to allow various cells, nutrients, oxygen, carbon dioxide and other substances to pass in and out of the blood) </vt:lpstr>
      <vt:lpstr>Capillary</vt:lpstr>
      <vt:lpstr>PowerPoint Presentation</vt:lpstr>
      <vt:lpstr>Inflammation of a vein (with or without infection and thrombus formation) </vt:lpstr>
      <vt:lpstr>Phlebitis</vt:lpstr>
      <vt:lpstr>PowerPoint Presentation</vt:lpstr>
      <vt:lpstr>Measures the number of times the heart beats per minute  </vt:lpstr>
      <vt:lpstr>Pulse</vt:lpstr>
      <vt:lpstr>PowerPoint Presentation</vt:lpstr>
      <vt:lpstr>(pressure of blood in arterial walls as the heart contracts and relaxes) </vt:lpstr>
      <vt:lpstr>Blood Pressure</vt:lpstr>
      <vt:lpstr>PowerPoint Presentation</vt:lpstr>
      <vt:lpstr>Pressure measured at the moment of contraction (top number of the blood pressure) (the blood pressure when the ventricles of the heart are contracting and pushing blood into the pulmonary artery and aorta; a normal value would be 100-120 mmHg) </vt:lpstr>
      <vt:lpstr>Systolic Blood Pressure</vt:lpstr>
      <vt:lpstr>PowerPoint Presentation</vt:lpstr>
      <vt:lpstr>Pressure measured when the ventricles are relaxed (bottom number of the blood pressure) (the blood pressure when the ventricles of the heart are relaxed and filling with blood; a normal value would be 60-80 mmHg) </vt:lpstr>
      <vt:lpstr>Diastolic Blood Pressure</vt:lpstr>
      <vt:lpstr>PowerPoint Presentation</vt:lpstr>
      <vt:lpstr>Abnormally high blood pressure  (a condition in which blood pressure is higher than 140 mm Hg systolic or 90 mm Hg diastolic on three separate readings recorded several weeks apart)</vt:lpstr>
      <vt:lpstr>Hypertension</vt:lpstr>
      <vt:lpstr>PowerPoint Presentation</vt:lpstr>
      <vt:lpstr>Reduced or abnormally low blood pressure </vt:lpstr>
      <vt:lpstr>Hypotension</vt:lpstr>
      <vt:lpstr>PowerPoint Presentation</vt:lpstr>
      <vt:lpstr>So called because it is an increase in a patient’s blood pressure that occurs only when a medical professional in a white coat takes the blood pressure </vt:lpstr>
      <vt:lpstr>White Coat Hypertension</vt:lpstr>
      <vt:lpstr>PowerPoint Presentation</vt:lpstr>
      <vt:lpstr>Referring to the blood vessels of the heart (referring to the blood vessels that supply blood directly to the heart muscle) </vt:lpstr>
      <vt:lpstr>Coronary</vt:lpstr>
      <vt:lpstr>PowerPoint Presentation</vt:lpstr>
      <vt:lpstr>PowerPoint Presentation</vt:lpstr>
      <vt:lpstr>bluish color of the skin due to insufficient oxygen in the blood (a blue, gray, slate or dark purple discoloration of the skin or mucous membranes caused by decrease or inadequate amount of oxygen in the blood ) </vt:lpstr>
      <vt:lpstr>Cyanosis</vt:lpstr>
      <vt:lpstr>PowerPoint Presentation</vt:lpstr>
      <vt:lpstr>PowerPoint Presentation</vt:lpstr>
      <vt:lpstr>PowerPoint Presentation</vt:lpstr>
      <vt:lpstr>Death of  body tissue due to insufficient blood supply (necrosis or death and decay of body tissue as a result of lack of blood supply to the area) </vt:lpstr>
      <vt:lpstr>gangrene</vt:lpstr>
      <vt:lpstr>PowerPoint Presentation</vt:lpstr>
      <vt:lpstr>Structure which permits the flow of a fluid in only one direction (valves open and close) </vt:lpstr>
      <vt:lpstr>Valve</vt:lpstr>
      <vt:lpstr>PowerPoint Presentation</vt:lpstr>
      <vt:lpstr>Hardening of arteries due to deposits of fat-like material in lining of the arteries (cholesterol-lipid-calcium deposits in the walls of arteries that may restrict blood flow) </vt:lpstr>
      <vt:lpstr>Athero-sclerosis</vt:lpstr>
      <vt:lpstr>PowerPoint Presentation</vt:lpstr>
      <vt:lpstr>Hardening of arteries, resulting in thickening of walls and loss of elasticity (an actual change in the artery wall)(a disease of the arterial vessels marked by thickening, hardening and loss of elasticity in the arterial walls) </vt:lpstr>
      <vt:lpstr>Arterio-sclerosis</vt:lpstr>
      <vt:lpstr>PowerPoint Presentation</vt:lpstr>
      <vt:lpstr>Obstruction of a blood vessel by a circulating blood clot, fat globule, air bubble or piece of tissue (sudden obstruction of a blood vessel by an embolus( usually a blood clot) that was formed at one place in the circulation and then moves until it lodges at another point in the circulation) </vt:lpstr>
      <vt:lpstr>Embolism</vt:lpstr>
      <vt:lpstr>PowerPoint Presentation</vt:lpstr>
      <vt:lpstr>Blockage of arteries usually in the legs (often referred to as PVD)(any condition that caused partial or complete obstruction of the flow of blood to or from the arteries or veins outside the chest) </vt:lpstr>
      <vt:lpstr>PVD-Peripheral Vascular Disease</vt:lpstr>
      <vt:lpstr>PowerPoint Presentation</vt:lpstr>
      <vt:lpstr>PowerPoint Presentation</vt:lpstr>
      <vt:lpstr>A widening, or sac, formed by dilation of a blood vessel (ballooning of a blood vessel (localized abnormal dilation of a blood vessel, usually an artery, due to a congenital defect or weakness in the wall of the vessel)</vt:lpstr>
      <vt:lpstr>Aneurysm</vt:lpstr>
      <vt:lpstr>PowerPoint Presentation</vt:lpstr>
      <vt:lpstr>Bleeding from blood vessel in brain (bleeding into the brain, a common cause of stroke; it usually results from rupture of aneurysm, extremely high blood pressure, brain trauma, or brain tumors) </vt:lpstr>
      <vt:lpstr>Cerebral Hemorrhage</vt:lpstr>
      <vt:lpstr>PowerPoint Presentation</vt:lpstr>
      <vt:lpstr>PowerPoint Presentation</vt:lpstr>
      <vt:lpstr> Temporary interruptions in blood flow to the brain (reversible vascular complications that produce stroke symptoms that resolve within 24 hrs; also known as mini stroke, warning that a stroke may happen soon) </vt:lpstr>
      <vt:lpstr>TIA-Transient Ischemic Attack</vt:lpstr>
      <vt:lpstr> Another name for stroke; sudden interruption of blood flow to the brain (a sudden loss of neurological function, caused by vascular injury [loss of blood flow] to an area of the brain) </vt:lpstr>
      <vt:lpstr>CVA-Cerebral Vascular Accident</vt:lpstr>
      <vt:lpstr>PowerPoint Presentation</vt:lpstr>
      <vt:lpstr>PowerPoint Presentation</vt:lpstr>
      <vt:lpstr>PowerPoint Presentation</vt:lpstr>
      <vt:lpstr>Loss of ability to speak, may be accompanied by loss of verbal comprehension (loss or impairment of the power to use or comprehend speech usually resulting from brain damage )(may be expressive or receptive) </vt:lpstr>
      <vt:lpstr>Aphasia</vt:lpstr>
      <vt:lpstr>PowerPoint Presentation</vt:lpstr>
      <vt:lpstr>Paralysis of one side of the body </vt:lpstr>
      <vt:lpstr>Hemiplegia</vt:lpstr>
      <vt:lpstr>PowerPoint Presentation</vt:lpstr>
      <vt:lpstr>Artery located slightly above the outer edge of the eye </vt:lpstr>
      <vt:lpstr>Temporal Artery</vt:lpstr>
      <vt:lpstr>PowerPoint Presentation</vt:lpstr>
      <vt:lpstr>Artery supplies blood to the neck and head, see common carotid artery (artery located at the side of the neck)  </vt:lpstr>
      <vt:lpstr>Carotid Artery</vt:lpstr>
      <vt:lpstr>PowerPoint Presentation</vt:lpstr>
      <vt:lpstr>Artery located at the crook of the elbow along the inner biceps muscle (artery used to measure blood pressure) </vt:lpstr>
      <vt:lpstr>Brachial Artery</vt:lpstr>
      <vt:lpstr>PowerPoint Presentation</vt:lpstr>
      <vt:lpstr>Artery located at the wrist (this is the artery we use for radial pulse)</vt:lpstr>
      <vt:lpstr>Radial Artery</vt:lpstr>
      <vt:lpstr>PowerPoint Presentation</vt:lpstr>
      <vt:lpstr>Artery located in the groin area  </vt:lpstr>
      <vt:lpstr>Femoral Artery</vt:lpstr>
      <vt:lpstr>PowerPoint Presentation</vt:lpstr>
      <vt:lpstr>Artery located behind the knee </vt:lpstr>
      <vt:lpstr>Popliteal Artery</vt:lpstr>
      <vt:lpstr>PowerPoint Presentation</vt:lpstr>
      <vt:lpstr>Artery located at the ankle joint ( this definition is wrong; this is an artery located on top of the foot or anterior surface of the foot)</vt:lpstr>
      <vt:lpstr>Dorsalis Pedis (Pedal) Artery</vt:lpstr>
      <vt:lpstr>PowerPoint Presentation</vt:lpstr>
      <vt:lpstr>The system of carrying blood from the heart to the lungs and back</vt:lpstr>
      <vt:lpstr>Cardio-pulmonary Circulation</vt:lpstr>
      <vt:lpstr>PowerPoint Presentation</vt:lpstr>
      <vt:lpstr>The system of carrying blood from the heart to the tissues and cells and back to the heart</vt:lpstr>
      <vt:lpstr>Systemic (General) Circulation</vt:lpstr>
      <vt:lpstr>PowerPoint Presentation</vt:lpstr>
      <vt:lpstr>Brings blood from aorta to myocardium and back to right atrium (this is the circulation system that supplies the heart muscle itself with oxygen) </vt:lpstr>
      <vt:lpstr>Coronary Circulation</vt:lpstr>
      <vt:lpstr>PowerPoint Presentation</vt:lpstr>
      <vt:lpstr>PowerPoint Presentation</vt:lpstr>
      <vt:lpstr>Brings blood to the fetus (circulation system only present in a pregnant female) </vt:lpstr>
      <vt:lpstr>Fetal Circulation</vt:lpstr>
      <vt:lpstr>PowerPoint Presentation</vt:lpstr>
      <vt:lpstr>Brings blood from the organs of digestion through the portal vein to the liver </vt:lpstr>
      <vt:lpstr>Portal Circulation</vt:lpstr>
      <vt:lpstr>Another name for a CVA or Cerebral Vascular Accident</vt:lpstr>
      <vt:lpstr>Stroke</vt:lpstr>
      <vt:lpstr>PowerPoint Presentation</vt:lpstr>
      <vt:lpstr>PowerPoint Presentation</vt:lpstr>
      <vt:lpstr>Veins that have become abnormally dilated and tortuous, due to interference with venous drainage or weakness of their walls</vt:lpstr>
      <vt:lpstr>Varicose Vein</vt:lpstr>
      <vt:lpstr>PowerPoint Presentation</vt:lpstr>
      <vt:lpstr>Enlarged and varicose condition of the veins in the lower part of the anus or rectum and the tissues of the anus</vt:lpstr>
      <vt:lpstr>Hemorrhoids</vt:lpstr>
      <vt:lpstr>Hemorrhoids</vt:lpstr>
      <vt:lpstr>External Hemorrhoids</vt:lpstr>
      <vt:lpstr>Internal Hemorrhoids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Intramuscular</dc:title>
  <dc:creator>sgroenendaal</dc:creator>
  <cp:lastModifiedBy>Sonja Groenendaal</cp:lastModifiedBy>
  <cp:revision>50</cp:revision>
  <dcterms:created xsi:type="dcterms:W3CDTF">2009-11-12T21:45:32Z</dcterms:created>
  <dcterms:modified xsi:type="dcterms:W3CDTF">2019-02-22T20:55:17Z</dcterms:modified>
</cp:coreProperties>
</file>