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8" r:id="rId4"/>
    <p:sldId id="259" r:id="rId5"/>
    <p:sldId id="261" r:id="rId6"/>
    <p:sldId id="262" r:id="rId7"/>
    <p:sldId id="264" r:id="rId8"/>
    <p:sldId id="267" r:id="rId9"/>
    <p:sldId id="266" r:id="rId10"/>
    <p:sldId id="265" r:id="rId11"/>
    <p:sldId id="268" r:id="rId12"/>
    <p:sldId id="269" r:id="rId13"/>
    <p:sldId id="270" r:id="rId14"/>
    <p:sldId id="271" r:id="rId15"/>
    <p:sldId id="272" r:id="rId16"/>
    <p:sldId id="273" r:id="rId17"/>
    <p:sldId id="275" r:id="rId18"/>
    <p:sldId id="276" r:id="rId19"/>
    <p:sldId id="274" r:id="rId20"/>
    <p:sldId id="277" r:id="rId21"/>
    <p:sldId id="279" r:id="rId22"/>
    <p:sldId id="280" r:id="rId23"/>
    <p:sldId id="283" r:id="rId24"/>
    <p:sldId id="284" r:id="rId25"/>
    <p:sldId id="285" r:id="rId26"/>
    <p:sldId id="287" r:id="rId27"/>
    <p:sldId id="286" r:id="rId28"/>
    <p:sldId id="288" r:id="rId29"/>
    <p:sldId id="289" r:id="rId30"/>
    <p:sldId id="290" r:id="rId31"/>
    <p:sldId id="291" r:id="rId32"/>
    <p:sldId id="292" r:id="rId33"/>
    <p:sldId id="294" r:id="rId34"/>
    <p:sldId id="295" r:id="rId35"/>
    <p:sldId id="296" r:id="rId36"/>
    <p:sldId id="297" r:id="rId37"/>
    <p:sldId id="298"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521723-7B02-4F32-AFB8-E5914E46A772}" type="datetimeFigureOut">
              <a:rPr lang="en-US" smtClean="0"/>
              <a:pPr/>
              <a:t>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E99213-AB31-4323-A2BF-A9BF2CB851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521723-7B02-4F32-AFB8-E5914E46A772}" type="datetimeFigureOut">
              <a:rPr lang="en-US" smtClean="0"/>
              <a:pPr/>
              <a:t>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E99213-AB31-4323-A2BF-A9BF2CB851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521723-7B02-4F32-AFB8-E5914E46A772}" type="datetimeFigureOut">
              <a:rPr lang="en-US" smtClean="0"/>
              <a:pPr/>
              <a:t>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E99213-AB31-4323-A2BF-A9BF2CB851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521723-7B02-4F32-AFB8-E5914E46A772}" type="datetimeFigureOut">
              <a:rPr lang="en-US" smtClean="0"/>
              <a:pPr/>
              <a:t>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E99213-AB31-4323-A2BF-A9BF2CB851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521723-7B02-4F32-AFB8-E5914E46A772}" type="datetimeFigureOut">
              <a:rPr lang="en-US" smtClean="0"/>
              <a:pPr/>
              <a:t>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E99213-AB31-4323-A2BF-A9BF2CB851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521723-7B02-4F32-AFB8-E5914E46A772}" type="datetimeFigureOut">
              <a:rPr lang="en-US" smtClean="0"/>
              <a:pPr/>
              <a:t>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E99213-AB31-4323-A2BF-A9BF2CB851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521723-7B02-4F32-AFB8-E5914E46A772}" type="datetimeFigureOut">
              <a:rPr lang="en-US" smtClean="0"/>
              <a:pPr/>
              <a:t>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E99213-AB31-4323-A2BF-A9BF2CB851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521723-7B02-4F32-AFB8-E5914E46A772}" type="datetimeFigureOut">
              <a:rPr lang="en-US" smtClean="0"/>
              <a:pPr/>
              <a:t>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E99213-AB31-4323-A2BF-A9BF2CB851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521723-7B02-4F32-AFB8-E5914E46A772}" type="datetimeFigureOut">
              <a:rPr lang="en-US" smtClean="0"/>
              <a:pPr/>
              <a:t>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E99213-AB31-4323-A2BF-A9BF2CB851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521723-7B02-4F32-AFB8-E5914E46A772}" type="datetimeFigureOut">
              <a:rPr lang="en-US" smtClean="0"/>
              <a:pPr/>
              <a:t>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E99213-AB31-4323-A2BF-A9BF2CB851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521723-7B02-4F32-AFB8-E5914E46A772}" type="datetimeFigureOut">
              <a:rPr lang="en-US" smtClean="0"/>
              <a:pPr/>
              <a:t>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E99213-AB31-4323-A2BF-A9BF2CB851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521723-7B02-4F32-AFB8-E5914E46A772}" type="datetimeFigureOut">
              <a:rPr lang="en-US" smtClean="0"/>
              <a:pPr/>
              <a:t>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E99213-AB31-4323-A2BF-A9BF2CB851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List the 2 major circulation systems and briefly describe them</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pPr marL="742950" lvl="0" indent="-742950" algn="l"/>
            <a:r>
              <a:rPr lang="en-US" dirty="0" smtClean="0">
                <a:solidFill>
                  <a:srgbClr val="FF0000"/>
                </a:solidFill>
              </a:rPr>
              <a:t>2.</a:t>
            </a:r>
            <a:r>
              <a:rPr lang="en-US" dirty="0" smtClean="0"/>
              <a:t> 	</a:t>
            </a:r>
            <a:r>
              <a:rPr lang="en-US" u="sng" dirty="0" smtClean="0">
                <a:solidFill>
                  <a:srgbClr val="FF0000"/>
                </a:solidFill>
              </a:rPr>
              <a:t>Portal Circulation</a:t>
            </a:r>
            <a:r>
              <a:rPr lang="en-US" dirty="0" smtClean="0">
                <a:solidFill>
                  <a:srgbClr val="FF0000"/>
                </a:solidFill>
              </a:rPr>
              <a:t>-brings blood from the organs of digestion through the portal vein to the liver</a:t>
            </a:r>
            <a:r>
              <a:rPr lang="en-US" dirty="0" smtClean="0"/>
              <a:t/>
            </a:r>
            <a:br>
              <a:rPr lang="en-US" dirty="0" smtClean="0"/>
            </a:br>
            <a:endParaRPr lang="en-US" dirty="0"/>
          </a:p>
        </p:txBody>
      </p:sp>
      <p:sp>
        <p:nvSpPr>
          <p:cNvPr id="5" name="Subtitle 4"/>
          <p:cNvSpPr>
            <a:spLocks noGrp="1"/>
          </p:cNvSpPr>
          <p:nvPr>
            <p:ph type="subTitle" idx="1"/>
          </p:nvPr>
        </p:nvSpPr>
        <p:spPr/>
        <p:txBody>
          <a:bodyPr/>
          <a:lstStyle/>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pPr marL="742950" lvl="0" indent="-742950" algn="l"/>
            <a:r>
              <a:rPr lang="en-US" dirty="0" smtClean="0">
                <a:solidFill>
                  <a:srgbClr val="FF0000"/>
                </a:solidFill>
              </a:rPr>
              <a:t>3.	</a:t>
            </a:r>
            <a:r>
              <a:rPr lang="en-US" u="sng" dirty="0" smtClean="0">
                <a:solidFill>
                  <a:srgbClr val="FF0000"/>
                </a:solidFill>
              </a:rPr>
              <a:t>Fetal Circulation</a:t>
            </a:r>
            <a:r>
              <a:rPr lang="en-US" dirty="0" smtClean="0">
                <a:solidFill>
                  <a:srgbClr val="FF0000"/>
                </a:solidFill>
              </a:rPr>
              <a:t>-brings blood to the fetus </a:t>
            </a:r>
            <a:r>
              <a:rPr lang="en-US" i="1" dirty="0" smtClean="0">
                <a:solidFill>
                  <a:srgbClr val="FF0000"/>
                </a:solidFill>
              </a:rPr>
              <a:t>(only pregnant women have this)</a:t>
            </a:r>
            <a:r>
              <a:rPr lang="en-US" dirty="0" smtClean="0"/>
              <a:t/>
            </a:r>
            <a:br>
              <a:rPr lang="en-US" dirty="0" smtClean="0"/>
            </a:b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endParaRPr lang="en-US" dirty="0"/>
          </a:p>
        </p:txBody>
      </p:sp>
      <p:sp>
        <p:nvSpPr>
          <p:cNvPr id="7" name="Subtitle 6"/>
          <p:cNvSpPr>
            <a:spLocks noGrp="1"/>
          </p:cNvSpPr>
          <p:nvPr>
            <p:ph type="subTitle" idx="1"/>
          </p:nvPr>
        </p:nvSpPr>
        <p:spPr/>
        <p:txBody>
          <a:bodyPr/>
          <a:lstStyle/>
          <a:p>
            <a:endParaRPr lang="en-US"/>
          </a:p>
        </p:txBody>
      </p:sp>
      <p:pic>
        <p:nvPicPr>
          <p:cNvPr id="8" name="Picture 7" descr="Fetal Circ.gif"/>
          <p:cNvPicPr>
            <a:picLocks noChangeAspect="1"/>
          </p:cNvPicPr>
          <p:nvPr/>
        </p:nvPicPr>
        <p:blipFill>
          <a:blip r:embed="rId2" cstate="print"/>
          <a:stretch>
            <a:fillRect/>
          </a:stretch>
        </p:blipFill>
        <p:spPr>
          <a:xfrm>
            <a:off x="1524000" y="762000"/>
            <a:ext cx="6172200" cy="54102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List the 3 types of blood vessels</a:t>
            </a:r>
            <a:br>
              <a:rPr lang="en-US" dirty="0" smtClean="0"/>
            </a:b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676400"/>
            <a:ext cx="7772400" cy="2285999"/>
          </a:xfrm>
        </p:spPr>
        <p:txBody>
          <a:bodyPr>
            <a:normAutofit/>
          </a:bodyPr>
          <a:lstStyle/>
          <a:p>
            <a:pPr algn="l"/>
            <a:r>
              <a:rPr lang="en-US" dirty="0" smtClean="0">
                <a:solidFill>
                  <a:srgbClr val="FF0000"/>
                </a:solidFill>
              </a:rPr>
              <a:t>1. Arteries</a:t>
            </a:r>
            <a:br>
              <a:rPr lang="en-US" dirty="0" smtClean="0">
                <a:solidFill>
                  <a:srgbClr val="FF0000"/>
                </a:solidFill>
              </a:rPr>
            </a:br>
            <a:r>
              <a:rPr lang="en-US" dirty="0" smtClean="0">
                <a:solidFill>
                  <a:srgbClr val="FF0000"/>
                </a:solidFill>
              </a:rPr>
              <a:t>2. Veins</a:t>
            </a:r>
            <a:br>
              <a:rPr lang="en-US" dirty="0" smtClean="0">
                <a:solidFill>
                  <a:srgbClr val="FF0000"/>
                </a:solidFill>
              </a:rPr>
            </a:br>
            <a:r>
              <a:rPr lang="en-US" dirty="0" smtClean="0">
                <a:solidFill>
                  <a:srgbClr val="FF0000"/>
                </a:solidFill>
              </a:rPr>
              <a:t>3. Capillaries</a:t>
            </a:r>
            <a:endParaRPr lang="en-US" dirty="0">
              <a:solidFill>
                <a:srgbClr val="FF0000"/>
              </a:solidFill>
            </a:endParaRPr>
          </a:p>
        </p:txBody>
      </p:sp>
      <p:sp>
        <p:nvSpPr>
          <p:cNvPr id="5" name="Subtitle 4"/>
          <p:cNvSpPr>
            <a:spLocks noGrp="1"/>
          </p:cNvSpPr>
          <p:nvPr>
            <p:ph type="subTitle" idx="1"/>
          </p:nvPr>
        </p:nvSpPr>
        <p:spPr/>
        <p:txBody>
          <a:bodyPr/>
          <a:lstStyle/>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dirty="0"/>
          </a:p>
        </p:txBody>
      </p:sp>
      <p:sp>
        <p:nvSpPr>
          <p:cNvPr id="5" name="Subtitle 4"/>
          <p:cNvSpPr>
            <a:spLocks noGrp="1"/>
          </p:cNvSpPr>
          <p:nvPr>
            <p:ph type="subTitle" idx="1"/>
          </p:nvPr>
        </p:nvSpPr>
        <p:spPr/>
        <p:txBody>
          <a:bodyPr/>
          <a:lstStyle/>
          <a:p>
            <a:endParaRPr lang="en-US"/>
          </a:p>
        </p:txBody>
      </p:sp>
      <p:pic>
        <p:nvPicPr>
          <p:cNvPr id="6" name="Picture 5" descr="imagesCAQ5R4KP.jpg"/>
          <p:cNvPicPr>
            <a:picLocks noChangeAspect="1"/>
          </p:cNvPicPr>
          <p:nvPr/>
        </p:nvPicPr>
        <p:blipFill>
          <a:blip r:embed="rId2" cstate="print"/>
          <a:stretch>
            <a:fillRect/>
          </a:stretch>
        </p:blipFill>
        <p:spPr>
          <a:xfrm>
            <a:off x="2514600" y="1828800"/>
            <a:ext cx="3886199" cy="30480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0425"/>
            <a:ext cx="7772400" cy="2212975"/>
          </a:xfrm>
        </p:spPr>
        <p:txBody>
          <a:bodyPr>
            <a:normAutofit fontScale="90000"/>
          </a:bodyPr>
          <a:lstStyle/>
          <a:p>
            <a:pPr algn="l"/>
            <a:r>
              <a:rPr lang="en-US" sz="3600" b="1" dirty="0" smtClean="0"/>
              <a:t>Arteries</a:t>
            </a:r>
            <a:r>
              <a:rPr lang="en-US" sz="3600" dirty="0" smtClean="0"/>
              <a:t/>
            </a:r>
            <a:br>
              <a:rPr lang="en-US" sz="3600" dirty="0" smtClean="0"/>
            </a:br>
            <a:r>
              <a:rPr lang="en-US" sz="3600" dirty="0" smtClean="0"/>
              <a:t>C. Answer the following questions about arteries</a:t>
            </a:r>
            <a:br>
              <a:rPr lang="en-US" sz="3600" dirty="0" smtClean="0"/>
            </a:br>
            <a:r>
              <a:rPr lang="en-US" sz="3600" dirty="0" smtClean="0"/>
              <a:t>1. 	Arteries carry </a:t>
            </a:r>
            <a:r>
              <a:rPr lang="en-US" sz="3600" u="sng" dirty="0" smtClean="0">
                <a:solidFill>
                  <a:srgbClr val="FF0000"/>
                </a:solidFill>
              </a:rPr>
              <a:t>oxygenated</a:t>
            </a:r>
            <a:r>
              <a:rPr lang="en-US" sz="3600" dirty="0" smtClean="0">
                <a:solidFill>
                  <a:srgbClr val="FF0000"/>
                </a:solidFill>
              </a:rPr>
              <a:t> </a:t>
            </a:r>
            <a:r>
              <a:rPr lang="en-US" sz="3600" dirty="0" smtClean="0"/>
              <a:t>blood </a:t>
            </a:r>
            <a:r>
              <a:rPr lang="en-US" sz="3600" u="sng" dirty="0" smtClean="0"/>
              <a:t>away</a:t>
            </a:r>
            <a:r>
              <a:rPr lang="en-US" sz="3600" dirty="0" smtClean="0"/>
              <a:t> 	from the heart to the capillaries.</a:t>
            </a:r>
            <a:br>
              <a:rPr lang="en-US" sz="3600" dirty="0" smtClean="0"/>
            </a:br>
            <a:r>
              <a:rPr lang="en-US" sz="3600" dirty="0" smtClean="0"/>
              <a:t> </a:t>
            </a:r>
            <a:br>
              <a:rPr lang="en-US" sz="3600" dirty="0" smtClean="0"/>
            </a:br>
            <a:r>
              <a:rPr lang="en-US" sz="3600" dirty="0" smtClean="0"/>
              <a:t>2. 	The only artery in the body that carries 	deoxygenated blood is the </a:t>
            </a:r>
            <a:r>
              <a:rPr lang="en-US" sz="3600" u="sng" dirty="0" smtClean="0">
                <a:solidFill>
                  <a:srgbClr val="FF0000"/>
                </a:solidFill>
              </a:rPr>
              <a:t>pulmonary</a:t>
            </a:r>
            <a:r>
              <a:rPr lang="en-US" sz="3600" dirty="0" smtClean="0">
                <a:solidFill>
                  <a:srgbClr val="FF0000"/>
                </a:solidFill>
              </a:rPr>
              <a:t> 	</a:t>
            </a:r>
            <a:r>
              <a:rPr lang="en-US" sz="3600" dirty="0" smtClean="0"/>
              <a:t>artery.</a:t>
            </a:r>
            <a:br>
              <a:rPr lang="en-US" sz="3600" dirty="0" smtClean="0"/>
            </a:br>
            <a:r>
              <a:rPr lang="en-US" sz="3600" dirty="0" smtClean="0"/>
              <a:t> </a:t>
            </a:r>
            <a:r>
              <a:rPr lang="en-US" sz="2200" dirty="0" smtClean="0"/>
              <a:t/>
            </a:r>
            <a:br>
              <a:rPr lang="en-US" sz="2200" dirty="0" smtClean="0"/>
            </a:br>
            <a:endParaRPr lang="en-US" sz="1000" dirty="0"/>
          </a:p>
        </p:txBody>
      </p:sp>
      <p:sp>
        <p:nvSpPr>
          <p:cNvPr id="5" name="Subtitle 4"/>
          <p:cNvSpPr>
            <a:spLocks noGrp="1"/>
          </p:cNvSpPr>
          <p:nvPr>
            <p:ph type="subTitle" idx="1"/>
          </p:nvPr>
        </p:nvSpPr>
        <p:spPr/>
        <p:txBody>
          <a:bodyPr/>
          <a:lstStyle/>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dirty="0"/>
          </a:p>
        </p:txBody>
      </p:sp>
      <p:sp>
        <p:nvSpPr>
          <p:cNvPr id="5" name="Subtitle 4"/>
          <p:cNvSpPr>
            <a:spLocks noGrp="1"/>
          </p:cNvSpPr>
          <p:nvPr>
            <p:ph type="subTitle" idx="1"/>
          </p:nvPr>
        </p:nvSpPr>
        <p:spPr/>
        <p:txBody>
          <a:bodyPr/>
          <a:lstStyle/>
          <a:p>
            <a:endParaRPr lang="en-US"/>
          </a:p>
        </p:txBody>
      </p:sp>
      <p:pic>
        <p:nvPicPr>
          <p:cNvPr id="7" name="Picture 6" descr="fig4.gif"/>
          <p:cNvPicPr>
            <a:picLocks noChangeAspect="1"/>
          </p:cNvPicPr>
          <p:nvPr/>
        </p:nvPicPr>
        <p:blipFill>
          <a:blip r:embed="rId2" cstate="print"/>
          <a:stretch>
            <a:fillRect/>
          </a:stretch>
        </p:blipFill>
        <p:spPr>
          <a:xfrm>
            <a:off x="1447800" y="762000"/>
            <a:ext cx="5715000" cy="5105399"/>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dirty="0"/>
          </a:p>
        </p:txBody>
      </p:sp>
      <p:sp>
        <p:nvSpPr>
          <p:cNvPr id="5" name="Subtitle 4"/>
          <p:cNvSpPr>
            <a:spLocks noGrp="1"/>
          </p:cNvSpPr>
          <p:nvPr>
            <p:ph type="subTitle" idx="1"/>
          </p:nvPr>
        </p:nvSpPr>
        <p:spPr/>
        <p:txBody>
          <a:bodyPr/>
          <a:lstStyle/>
          <a:p>
            <a:endParaRPr lang="en-US"/>
          </a:p>
        </p:txBody>
      </p:sp>
      <p:pic>
        <p:nvPicPr>
          <p:cNvPr id="6" name="Picture 5" descr="Pulmonary Arteries and Veins.GIF"/>
          <p:cNvPicPr>
            <a:picLocks noChangeAspect="1"/>
          </p:cNvPicPr>
          <p:nvPr/>
        </p:nvPicPr>
        <p:blipFill>
          <a:blip r:embed="rId2" cstate="print"/>
          <a:stretch>
            <a:fillRect/>
          </a:stretch>
        </p:blipFill>
        <p:spPr>
          <a:xfrm>
            <a:off x="1676400" y="1295400"/>
            <a:ext cx="5715000" cy="41910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0425"/>
            <a:ext cx="7772400" cy="2593975"/>
          </a:xfrm>
        </p:spPr>
        <p:txBody>
          <a:bodyPr>
            <a:noAutofit/>
          </a:bodyPr>
          <a:lstStyle/>
          <a:p>
            <a:pPr algn="l"/>
            <a:r>
              <a:rPr lang="en-US" sz="3200" dirty="0" smtClean="0"/>
              <a:t>3.	Arteries transport blood under very </a:t>
            </a:r>
            <a:r>
              <a:rPr lang="en-US" sz="3200" u="sng" dirty="0" smtClean="0">
                <a:solidFill>
                  <a:srgbClr val="FF0000"/>
                </a:solidFill>
              </a:rPr>
              <a:t>high</a:t>
            </a:r>
            <a:r>
              <a:rPr lang="en-US" sz="3200" dirty="0" smtClean="0"/>
              <a:t> 	pressure.  Because of this they are 	</a:t>
            </a:r>
            <a:r>
              <a:rPr lang="en-US" sz="3200" u="sng" dirty="0" smtClean="0">
                <a:solidFill>
                  <a:srgbClr val="FF0000"/>
                </a:solidFill>
              </a:rPr>
              <a:t>elastic</a:t>
            </a:r>
            <a:r>
              <a:rPr lang="en-US" sz="3200" dirty="0" smtClean="0"/>
              <a:t>, </a:t>
            </a:r>
            <a:r>
              <a:rPr lang="en-US" sz="3200" u="sng" dirty="0" smtClean="0">
                <a:solidFill>
                  <a:srgbClr val="FF0000"/>
                </a:solidFill>
              </a:rPr>
              <a:t>muscular</a:t>
            </a:r>
            <a:r>
              <a:rPr lang="en-US" sz="3200" dirty="0" smtClean="0"/>
              <a:t>, and have very </a:t>
            </a:r>
            <a:r>
              <a:rPr lang="en-US" sz="3200" u="sng" dirty="0" smtClean="0">
                <a:solidFill>
                  <a:srgbClr val="FF0000"/>
                </a:solidFill>
              </a:rPr>
              <a:t>thick</a:t>
            </a:r>
            <a:r>
              <a:rPr lang="en-US" sz="3200" dirty="0" smtClean="0"/>
              <a:t> 	walls.  Arteries are </a:t>
            </a:r>
            <a:r>
              <a:rPr lang="en-US" sz="3200" u="sng" dirty="0" smtClean="0">
                <a:solidFill>
                  <a:srgbClr val="FF0000"/>
                </a:solidFill>
              </a:rPr>
              <a:t>stronger</a:t>
            </a:r>
            <a:r>
              <a:rPr lang="en-US" sz="3200" dirty="0" smtClean="0"/>
              <a:t> than any 	other blood vessel.</a:t>
            </a:r>
            <a:br>
              <a:rPr lang="en-US" sz="3200" dirty="0" smtClean="0"/>
            </a:br>
            <a:r>
              <a:rPr lang="en-US" sz="3200" dirty="0" smtClean="0"/>
              <a:t> </a:t>
            </a:r>
            <a:br>
              <a:rPr lang="en-US" sz="3200" dirty="0" smtClean="0"/>
            </a:br>
            <a:r>
              <a:rPr lang="en-US" sz="3200" dirty="0" smtClean="0"/>
              <a:t>4.	The largest artery in the body is the 	</a:t>
            </a:r>
            <a:r>
              <a:rPr lang="en-US" sz="3200" u="sng" dirty="0" smtClean="0">
                <a:solidFill>
                  <a:srgbClr val="FF0000"/>
                </a:solidFill>
              </a:rPr>
              <a:t>aorta</a:t>
            </a:r>
            <a:r>
              <a:rPr lang="en-US" sz="3200" dirty="0" smtClean="0"/>
              <a:t>.</a:t>
            </a:r>
            <a:br>
              <a:rPr lang="en-US" sz="3200" dirty="0" smtClean="0"/>
            </a:br>
            <a:r>
              <a:rPr lang="en-US" sz="3200" dirty="0" smtClean="0"/>
              <a:t> </a:t>
            </a:r>
            <a:br>
              <a:rPr lang="en-US" sz="3200" dirty="0" smtClean="0"/>
            </a:br>
            <a:r>
              <a:rPr lang="en-US" sz="3200" dirty="0" smtClean="0"/>
              <a:t>5.	Arteries gradually become smaller and 	are then called 	</a:t>
            </a:r>
            <a:r>
              <a:rPr lang="en-US" sz="3200" u="sng" dirty="0" smtClean="0">
                <a:solidFill>
                  <a:srgbClr val="FF0000"/>
                </a:solidFill>
              </a:rPr>
              <a:t>arterioles</a:t>
            </a:r>
            <a:r>
              <a:rPr lang="en-US" sz="3200" dirty="0" smtClean="0"/>
              <a:t>.</a:t>
            </a:r>
            <a:br>
              <a:rPr lang="en-US" sz="3200" dirty="0" smtClean="0"/>
            </a:br>
            <a:endParaRPr lang="en-US" sz="3200" dirty="0"/>
          </a:p>
        </p:txBody>
      </p:sp>
      <p:sp>
        <p:nvSpPr>
          <p:cNvPr id="5" name="Subtitle 4"/>
          <p:cNvSpPr>
            <a:spLocks noGrp="1"/>
          </p:cNvSpPr>
          <p:nvPr>
            <p:ph type="subTitle" idx="1"/>
          </p:nvPr>
        </p:nvSpPr>
        <p:spPr/>
        <p:txBody>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marL="742950" indent="-742950" algn="l">
              <a:buFont typeface="+mj-lt"/>
              <a:buAutoNum type="arabicPeriod"/>
            </a:pPr>
            <a:r>
              <a:rPr lang="en-US" u="sng" dirty="0">
                <a:solidFill>
                  <a:srgbClr val="FF0000"/>
                </a:solidFill>
              </a:rPr>
              <a:t>Cardiopulmonary Circulation</a:t>
            </a:r>
            <a:r>
              <a:rPr lang="en-US" dirty="0">
                <a:solidFill>
                  <a:srgbClr val="FF0000"/>
                </a:solidFill>
              </a:rPr>
              <a:t>-the system of carrying blood from    the heart to the lungs and back</a:t>
            </a:r>
            <a:r>
              <a:rPr lang="en-US" dirty="0"/>
              <a:t/>
            </a:r>
            <a:br>
              <a:rPr lang="en-US" dirty="0"/>
            </a:b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dirty="0"/>
          </a:p>
        </p:txBody>
      </p:sp>
      <p:sp>
        <p:nvSpPr>
          <p:cNvPr id="5" name="Subtitle 4"/>
          <p:cNvSpPr>
            <a:spLocks noGrp="1"/>
          </p:cNvSpPr>
          <p:nvPr>
            <p:ph type="subTitle" idx="1"/>
          </p:nvPr>
        </p:nvSpPr>
        <p:spPr/>
        <p:txBody>
          <a:bodyPr/>
          <a:lstStyle/>
          <a:p>
            <a:endParaRPr lang="en-US"/>
          </a:p>
        </p:txBody>
      </p:sp>
      <p:pic>
        <p:nvPicPr>
          <p:cNvPr id="6" name="Picture 5" descr="Areteries of the body.GIF"/>
          <p:cNvPicPr>
            <a:picLocks noChangeAspect="1"/>
          </p:cNvPicPr>
          <p:nvPr/>
        </p:nvPicPr>
        <p:blipFill>
          <a:blip r:embed="rId2" cstate="print"/>
          <a:stretch>
            <a:fillRect/>
          </a:stretch>
        </p:blipFill>
        <p:spPr>
          <a:xfrm>
            <a:off x="2971800" y="904875"/>
            <a:ext cx="5867400" cy="504825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dirty="0"/>
          </a:p>
        </p:txBody>
      </p:sp>
      <p:sp>
        <p:nvSpPr>
          <p:cNvPr id="5" name="Subtitle 4"/>
          <p:cNvSpPr>
            <a:spLocks noGrp="1"/>
          </p:cNvSpPr>
          <p:nvPr>
            <p:ph type="subTitle" idx="1"/>
          </p:nvPr>
        </p:nvSpPr>
        <p:spPr/>
        <p:txBody>
          <a:bodyPr/>
          <a:lstStyle/>
          <a:p>
            <a:endParaRPr lang="en-US"/>
          </a:p>
        </p:txBody>
      </p:sp>
      <p:pic>
        <p:nvPicPr>
          <p:cNvPr id="7" name="Picture 6" descr="vessels.jpg"/>
          <p:cNvPicPr>
            <a:picLocks noChangeAspect="1"/>
          </p:cNvPicPr>
          <p:nvPr/>
        </p:nvPicPr>
        <p:blipFill>
          <a:blip r:embed="rId2" cstate="print"/>
          <a:stretch>
            <a:fillRect/>
          </a:stretch>
        </p:blipFill>
        <p:spPr>
          <a:xfrm>
            <a:off x="762000" y="502920"/>
            <a:ext cx="7620000" cy="585216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dirty="0"/>
          </a:p>
        </p:txBody>
      </p:sp>
      <p:sp>
        <p:nvSpPr>
          <p:cNvPr id="5" name="Subtitle 4"/>
          <p:cNvSpPr>
            <a:spLocks noGrp="1"/>
          </p:cNvSpPr>
          <p:nvPr>
            <p:ph type="subTitle" idx="1"/>
          </p:nvPr>
        </p:nvSpPr>
        <p:spPr/>
        <p:txBody>
          <a:bodyPr/>
          <a:lstStyle/>
          <a:p>
            <a:endParaRPr lang="en-US"/>
          </a:p>
        </p:txBody>
      </p:sp>
      <p:pic>
        <p:nvPicPr>
          <p:cNvPr id="6" name="Picture 5" descr="imagesCAQ5R4KP.jpg"/>
          <p:cNvPicPr>
            <a:picLocks noChangeAspect="1"/>
          </p:cNvPicPr>
          <p:nvPr/>
        </p:nvPicPr>
        <p:blipFill>
          <a:blip r:embed="rId2" cstate="print"/>
          <a:stretch>
            <a:fillRect/>
          </a:stretch>
        </p:blipFill>
        <p:spPr>
          <a:xfrm>
            <a:off x="2514600" y="1524000"/>
            <a:ext cx="4038599" cy="3733799"/>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pPr algn="l"/>
            <a:r>
              <a:rPr lang="en-US" sz="3200" b="1" dirty="0" smtClean="0"/>
              <a:t>Veins</a:t>
            </a:r>
            <a:r>
              <a:rPr lang="en-US" sz="3200" dirty="0" smtClean="0"/>
              <a:t/>
            </a:r>
            <a:br>
              <a:rPr lang="en-US" sz="3200" dirty="0" smtClean="0"/>
            </a:br>
            <a:r>
              <a:rPr lang="en-US" sz="3200" dirty="0" smtClean="0"/>
              <a:t>D. Answer the following questions about arteries.</a:t>
            </a:r>
            <a:br>
              <a:rPr lang="en-US" sz="3200" dirty="0" smtClean="0"/>
            </a:br>
            <a:r>
              <a:rPr lang="en-US" sz="3200" dirty="0" smtClean="0"/>
              <a:t>1. 	Veins carry </a:t>
            </a:r>
            <a:r>
              <a:rPr lang="en-US" sz="3200" u="sng" dirty="0" smtClean="0">
                <a:solidFill>
                  <a:srgbClr val="FF0000"/>
                </a:solidFill>
              </a:rPr>
              <a:t>deoxygenated</a:t>
            </a:r>
            <a:r>
              <a:rPr lang="en-US" sz="3200" dirty="0" smtClean="0"/>
              <a:t> blood to the 	heart.</a:t>
            </a:r>
            <a:br>
              <a:rPr lang="en-US" sz="3200" dirty="0" smtClean="0"/>
            </a:br>
            <a:r>
              <a:rPr lang="en-US" sz="3200" dirty="0" smtClean="0"/>
              <a:t> </a:t>
            </a:r>
            <a:br>
              <a:rPr lang="en-US" sz="3200" dirty="0" smtClean="0"/>
            </a:br>
            <a:r>
              <a:rPr lang="en-US" sz="3200" dirty="0" smtClean="0"/>
              <a:t>2.	The only vein in the body that carries 	oxygenated blood is the </a:t>
            </a:r>
            <a:r>
              <a:rPr lang="en-US" sz="3200" u="sng" dirty="0" smtClean="0">
                <a:solidFill>
                  <a:srgbClr val="FF0000"/>
                </a:solidFill>
              </a:rPr>
              <a:t>pulmonary</a:t>
            </a:r>
            <a:r>
              <a:rPr lang="en-US" sz="3200" dirty="0" smtClean="0"/>
              <a:t> vein.</a:t>
            </a:r>
            <a:endParaRPr lang="en-US" sz="3200" dirty="0"/>
          </a:p>
        </p:txBody>
      </p:sp>
      <p:sp>
        <p:nvSpPr>
          <p:cNvPr id="5" name="Subtitle 4"/>
          <p:cNvSpPr>
            <a:spLocks noGrp="1"/>
          </p:cNvSpPr>
          <p:nvPr>
            <p:ph type="subTitle" idx="1"/>
          </p:nvPr>
        </p:nvSpPr>
        <p:spPr/>
        <p:txBody>
          <a:bodyPr/>
          <a:lstStyle/>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dirty="0"/>
          </a:p>
        </p:txBody>
      </p:sp>
      <p:sp>
        <p:nvSpPr>
          <p:cNvPr id="5" name="Subtitle 4"/>
          <p:cNvSpPr>
            <a:spLocks noGrp="1"/>
          </p:cNvSpPr>
          <p:nvPr>
            <p:ph type="subTitle" idx="1"/>
          </p:nvPr>
        </p:nvSpPr>
        <p:spPr/>
        <p:txBody>
          <a:bodyPr/>
          <a:lstStyle/>
          <a:p>
            <a:endParaRPr lang="en-US"/>
          </a:p>
        </p:txBody>
      </p:sp>
      <p:pic>
        <p:nvPicPr>
          <p:cNvPr id="7" name="Picture 6" descr="fig4.gif"/>
          <p:cNvPicPr>
            <a:picLocks noChangeAspect="1"/>
          </p:cNvPicPr>
          <p:nvPr/>
        </p:nvPicPr>
        <p:blipFill>
          <a:blip r:embed="rId2" cstate="print"/>
          <a:stretch>
            <a:fillRect/>
          </a:stretch>
        </p:blipFill>
        <p:spPr>
          <a:xfrm>
            <a:off x="1447800" y="762000"/>
            <a:ext cx="5715000" cy="5105399"/>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dirty="0"/>
          </a:p>
        </p:txBody>
      </p:sp>
      <p:sp>
        <p:nvSpPr>
          <p:cNvPr id="5" name="Subtitle 4"/>
          <p:cNvSpPr>
            <a:spLocks noGrp="1"/>
          </p:cNvSpPr>
          <p:nvPr>
            <p:ph type="subTitle" idx="1"/>
          </p:nvPr>
        </p:nvSpPr>
        <p:spPr/>
        <p:txBody>
          <a:bodyPr/>
          <a:lstStyle/>
          <a:p>
            <a:endParaRPr lang="en-US"/>
          </a:p>
        </p:txBody>
      </p:sp>
      <p:pic>
        <p:nvPicPr>
          <p:cNvPr id="6" name="Picture 5" descr="Pulmonary Arteries and Veins.GIF"/>
          <p:cNvPicPr>
            <a:picLocks noChangeAspect="1"/>
          </p:cNvPicPr>
          <p:nvPr/>
        </p:nvPicPr>
        <p:blipFill>
          <a:blip r:embed="rId2" cstate="print"/>
          <a:stretch>
            <a:fillRect/>
          </a:stretch>
        </p:blipFill>
        <p:spPr>
          <a:xfrm>
            <a:off x="1676400" y="1295400"/>
            <a:ext cx="5715000" cy="419100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3600"/>
            <a:ext cx="7772400" cy="3505200"/>
          </a:xfrm>
        </p:spPr>
        <p:txBody>
          <a:bodyPr>
            <a:normAutofit fontScale="90000"/>
          </a:bodyPr>
          <a:lstStyle/>
          <a:p>
            <a:pPr algn="l"/>
            <a:r>
              <a:rPr lang="en-US" sz="3200" dirty="0" smtClean="0"/>
              <a:t>3. 	Veins transport blood under </a:t>
            </a:r>
            <a:r>
              <a:rPr lang="en-US" sz="3200" u="sng" dirty="0" smtClean="0">
                <a:solidFill>
                  <a:srgbClr val="FF0000"/>
                </a:solidFill>
              </a:rPr>
              <a:t>lower</a:t>
            </a:r>
            <a:r>
              <a:rPr lang="en-US" sz="3200" dirty="0" smtClean="0"/>
              <a:t> pressure 	than arteries.  Because of this they are less 	</a:t>
            </a:r>
            <a:r>
              <a:rPr lang="en-US" sz="3200" u="sng" dirty="0" smtClean="0">
                <a:solidFill>
                  <a:srgbClr val="FF0000"/>
                </a:solidFill>
              </a:rPr>
              <a:t>elastic</a:t>
            </a:r>
            <a:r>
              <a:rPr lang="en-US" sz="3200" dirty="0" smtClean="0"/>
              <a:t>, less </a:t>
            </a:r>
            <a:r>
              <a:rPr lang="en-US" sz="3200" u="sng" dirty="0" smtClean="0">
                <a:solidFill>
                  <a:srgbClr val="FF0000"/>
                </a:solidFill>
              </a:rPr>
              <a:t>muscular</a:t>
            </a:r>
            <a:r>
              <a:rPr lang="en-US" sz="3200" dirty="0" smtClean="0"/>
              <a:t> and the walls are much 	</a:t>
            </a:r>
            <a:r>
              <a:rPr lang="en-US" sz="3200" u="sng" dirty="0" smtClean="0">
                <a:solidFill>
                  <a:srgbClr val="FF0000"/>
                </a:solidFill>
              </a:rPr>
              <a:t>thinner</a:t>
            </a:r>
            <a:r>
              <a:rPr lang="en-US" sz="3200" dirty="0" smtClean="0"/>
              <a:t> than arteries.</a:t>
            </a:r>
            <a:br>
              <a:rPr lang="en-US" sz="3200" dirty="0" smtClean="0"/>
            </a:br>
            <a:r>
              <a:rPr lang="en-US" sz="3200" dirty="0" smtClean="0"/>
              <a:t/>
            </a:r>
            <a:br>
              <a:rPr lang="en-US" sz="3200" dirty="0" smtClean="0"/>
            </a:br>
            <a:r>
              <a:rPr lang="en-US" sz="3200" dirty="0" smtClean="0"/>
              <a:t>4	Why is the pressure in the veins so 	much 	less than that of the arteries? </a:t>
            </a:r>
            <a:br>
              <a:rPr lang="en-US" sz="3200" dirty="0" smtClean="0"/>
            </a:br>
            <a:r>
              <a:rPr lang="en-US" sz="3200" dirty="0" smtClean="0"/>
              <a:t>	</a:t>
            </a:r>
            <a:r>
              <a:rPr lang="en-US" sz="3200" u="sng" dirty="0" smtClean="0">
                <a:solidFill>
                  <a:srgbClr val="FF0000"/>
                </a:solidFill>
              </a:rPr>
              <a:t>because the hearts contraction is greatly </a:t>
            </a:r>
            <a:r>
              <a:rPr lang="en-US" sz="3200" dirty="0" smtClean="0">
                <a:solidFill>
                  <a:srgbClr val="FF0000"/>
                </a:solidFill>
              </a:rPr>
              <a:t>	</a:t>
            </a:r>
            <a:r>
              <a:rPr lang="en-US" sz="3200" u="sng" dirty="0" smtClean="0">
                <a:solidFill>
                  <a:srgbClr val="FF0000"/>
                </a:solidFill>
              </a:rPr>
              <a:t>diminished by the time the blood reaches </a:t>
            </a:r>
            <a:r>
              <a:rPr lang="en-US" sz="3200" dirty="0" smtClean="0">
                <a:solidFill>
                  <a:srgbClr val="FF0000"/>
                </a:solidFill>
              </a:rPr>
              <a:t>	</a:t>
            </a:r>
            <a:r>
              <a:rPr lang="en-US" sz="3200" u="sng" dirty="0" smtClean="0">
                <a:solidFill>
                  <a:srgbClr val="FF0000"/>
                </a:solidFill>
              </a:rPr>
              <a:t>the veins for its return journey to the heart</a:t>
            </a:r>
            <a:r>
              <a:rPr lang="en-US" sz="3200" dirty="0" smtClean="0"/>
              <a:t/>
            </a:r>
            <a:br>
              <a:rPr lang="en-US" sz="3200" dirty="0" smtClean="0"/>
            </a:br>
            <a:r>
              <a:rPr lang="en-US" sz="3200" dirty="0" smtClean="0"/>
              <a:t> </a:t>
            </a:r>
            <a:br>
              <a:rPr lang="en-US" sz="3200" dirty="0" smtClean="0"/>
            </a:br>
            <a:r>
              <a:rPr lang="en-US" sz="3200" dirty="0" smtClean="0"/>
              <a:t> </a:t>
            </a:r>
            <a:br>
              <a:rPr lang="en-US" sz="3200" dirty="0" smtClean="0"/>
            </a:br>
            <a:r>
              <a:rPr lang="en-US" sz="3200" dirty="0" smtClean="0"/>
              <a:t> </a:t>
            </a:r>
            <a:br>
              <a:rPr lang="en-US" sz="3200" dirty="0" smtClean="0"/>
            </a:br>
            <a:endParaRPr lang="en-US" sz="3200" dirty="0"/>
          </a:p>
        </p:txBody>
      </p:sp>
      <p:sp>
        <p:nvSpPr>
          <p:cNvPr id="5" name="Subtitle 4"/>
          <p:cNvSpPr>
            <a:spLocks noGrp="1"/>
          </p:cNvSpPr>
          <p:nvPr>
            <p:ph type="subTitle" idx="1"/>
          </p:nvPr>
        </p:nvSpPr>
        <p:spPr/>
        <p:txBody>
          <a:bodyPr/>
          <a:lstStyle/>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pPr algn="l"/>
            <a:r>
              <a:rPr lang="en-US" sz="1200" dirty="0" smtClean="0"/>
              <a:t/>
            </a:r>
            <a:br>
              <a:rPr lang="en-US" sz="1200" dirty="0" smtClean="0"/>
            </a:br>
            <a:r>
              <a:rPr lang="en-US" sz="1200" dirty="0" smtClean="0"/>
              <a:t> </a:t>
            </a:r>
            <a:br>
              <a:rPr lang="en-US" sz="1200" dirty="0" smtClean="0"/>
            </a:br>
            <a:r>
              <a:rPr lang="en-US" sz="3600" dirty="0" smtClean="0"/>
              <a:t>5</a:t>
            </a:r>
            <a:r>
              <a:rPr lang="en-US" sz="1200" dirty="0" smtClean="0"/>
              <a:t>.	</a:t>
            </a:r>
            <a:r>
              <a:rPr lang="en-US" sz="3600" dirty="0" smtClean="0"/>
              <a:t>Veins have a structure not found in 		arteries called </a:t>
            </a:r>
            <a:r>
              <a:rPr lang="en-US" sz="3600" u="sng" dirty="0" smtClean="0">
                <a:solidFill>
                  <a:srgbClr val="FF0000"/>
                </a:solidFill>
              </a:rPr>
              <a:t>valves</a:t>
            </a:r>
            <a:r>
              <a:rPr lang="en-US" sz="3600" dirty="0" smtClean="0"/>
              <a:t>, they allow blood 	to flow in only one direction.</a:t>
            </a:r>
            <a:br>
              <a:rPr lang="en-US" sz="3600" dirty="0" smtClean="0"/>
            </a:br>
            <a:r>
              <a:rPr lang="en-US" sz="3600" dirty="0" smtClean="0"/>
              <a:t> </a:t>
            </a:r>
            <a:br>
              <a:rPr lang="en-US" sz="3600" dirty="0" smtClean="0"/>
            </a:br>
            <a:r>
              <a:rPr lang="en-US" sz="3600" dirty="0" smtClean="0"/>
              <a:t>6. 	The largest vein in the body is the 	</a:t>
            </a:r>
            <a:r>
              <a:rPr lang="en-US" sz="3600" u="sng" dirty="0" smtClean="0">
                <a:solidFill>
                  <a:srgbClr val="FF0000"/>
                </a:solidFill>
              </a:rPr>
              <a:t>vena</a:t>
            </a:r>
            <a:r>
              <a:rPr lang="en-US" sz="3600" dirty="0" smtClean="0">
                <a:solidFill>
                  <a:srgbClr val="FF0000"/>
                </a:solidFill>
              </a:rPr>
              <a:t> </a:t>
            </a:r>
            <a:r>
              <a:rPr lang="en-US" sz="3600" u="sng" dirty="0" smtClean="0">
                <a:solidFill>
                  <a:srgbClr val="FF0000"/>
                </a:solidFill>
              </a:rPr>
              <a:t>cava</a:t>
            </a:r>
            <a:r>
              <a:rPr lang="en-US" sz="3600" dirty="0" smtClean="0"/>
              <a:t>.</a:t>
            </a:r>
            <a:br>
              <a:rPr lang="en-US" sz="3600" dirty="0" smtClean="0"/>
            </a:br>
            <a:r>
              <a:rPr lang="en-US" sz="3600" dirty="0" smtClean="0"/>
              <a:t> </a:t>
            </a:r>
            <a:br>
              <a:rPr lang="en-US" sz="3600" dirty="0" smtClean="0"/>
            </a:br>
            <a:r>
              <a:rPr lang="en-US" sz="3600" dirty="0" smtClean="0"/>
              <a:t>7.	The name given to the smallest veins 	are </a:t>
            </a:r>
            <a:r>
              <a:rPr lang="en-US" sz="3600" u="sng" dirty="0" smtClean="0">
                <a:solidFill>
                  <a:srgbClr val="FF0000"/>
                </a:solidFill>
              </a:rPr>
              <a:t>venules</a:t>
            </a:r>
            <a:r>
              <a:rPr lang="en-US" sz="3600" dirty="0" smtClean="0"/>
              <a:t>.</a:t>
            </a:r>
            <a:br>
              <a:rPr lang="en-US" sz="3600" dirty="0" smtClean="0"/>
            </a:br>
            <a:r>
              <a:rPr lang="en-US" sz="3600" dirty="0" smtClean="0"/>
              <a:t> </a:t>
            </a:r>
            <a:r>
              <a:rPr lang="en-US" sz="1200" dirty="0" smtClean="0"/>
              <a:t/>
            </a:r>
            <a:br>
              <a:rPr lang="en-US" sz="1200" dirty="0" smtClean="0"/>
            </a:br>
            <a:r>
              <a:rPr lang="en-US" sz="1200" dirty="0" smtClean="0"/>
              <a:t> </a:t>
            </a:r>
            <a:br>
              <a:rPr lang="en-US" sz="1200" dirty="0" smtClean="0"/>
            </a:br>
            <a:endParaRPr lang="en-US" sz="1200" dirty="0"/>
          </a:p>
        </p:txBody>
      </p:sp>
      <p:sp>
        <p:nvSpPr>
          <p:cNvPr id="5" name="Subtitle 4"/>
          <p:cNvSpPr>
            <a:spLocks noGrp="1"/>
          </p:cNvSpPr>
          <p:nvPr>
            <p:ph type="subTitle" idx="1"/>
          </p:nvPr>
        </p:nvSpPr>
        <p:spPr/>
        <p:txBody>
          <a:bodyPr/>
          <a:lstStyle/>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dirty="0"/>
          </a:p>
        </p:txBody>
      </p:sp>
      <p:sp>
        <p:nvSpPr>
          <p:cNvPr id="5" name="Subtitle 4"/>
          <p:cNvSpPr>
            <a:spLocks noGrp="1"/>
          </p:cNvSpPr>
          <p:nvPr>
            <p:ph type="subTitle" idx="1"/>
          </p:nvPr>
        </p:nvSpPr>
        <p:spPr/>
        <p:txBody>
          <a:bodyPr/>
          <a:lstStyle/>
          <a:p>
            <a:endParaRPr lang="en-US"/>
          </a:p>
        </p:txBody>
      </p:sp>
      <p:pic>
        <p:nvPicPr>
          <p:cNvPr id="7" name="Picture 6" descr="veins in the body.GIF"/>
          <p:cNvPicPr>
            <a:picLocks noChangeAspect="1"/>
          </p:cNvPicPr>
          <p:nvPr/>
        </p:nvPicPr>
        <p:blipFill>
          <a:blip r:embed="rId2" cstate="print"/>
          <a:stretch>
            <a:fillRect/>
          </a:stretch>
        </p:blipFill>
        <p:spPr>
          <a:xfrm>
            <a:off x="304801" y="990599"/>
            <a:ext cx="5714999" cy="4962525"/>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dirty="0"/>
          </a:p>
        </p:txBody>
      </p:sp>
      <p:sp>
        <p:nvSpPr>
          <p:cNvPr id="5" name="Subtitle 4"/>
          <p:cNvSpPr>
            <a:spLocks noGrp="1"/>
          </p:cNvSpPr>
          <p:nvPr>
            <p:ph type="subTitle" idx="1"/>
          </p:nvPr>
        </p:nvSpPr>
        <p:spPr/>
        <p:txBody>
          <a:bodyPr/>
          <a:lstStyle/>
          <a:p>
            <a:endParaRPr lang="en-US"/>
          </a:p>
        </p:txBody>
      </p:sp>
      <p:pic>
        <p:nvPicPr>
          <p:cNvPr id="7" name="Picture 6" descr="vessels.jpg"/>
          <p:cNvPicPr>
            <a:picLocks noChangeAspect="1"/>
          </p:cNvPicPr>
          <p:nvPr/>
        </p:nvPicPr>
        <p:blipFill>
          <a:blip r:embed="rId2" cstate="print"/>
          <a:stretch>
            <a:fillRect/>
          </a:stretch>
        </p:blipFill>
        <p:spPr>
          <a:xfrm>
            <a:off x="762000" y="502920"/>
            <a:ext cx="7620000" cy="585216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a:p>
        </p:txBody>
      </p:sp>
      <p:sp>
        <p:nvSpPr>
          <p:cNvPr id="5" name="Subtitle 4"/>
          <p:cNvSpPr>
            <a:spLocks noGrp="1"/>
          </p:cNvSpPr>
          <p:nvPr>
            <p:ph type="subTitle" idx="1"/>
          </p:nvPr>
        </p:nvSpPr>
        <p:spPr/>
        <p:txBody>
          <a:bodyPr/>
          <a:lstStyle/>
          <a:p>
            <a:endParaRPr lang="en-US"/>
          </a:p>
        </p:txBody>
      </p:sp>
      <p:pic>
        <p:nvPicPr>
          <p:cNvPr id="6" name="Picture 5" descr="ht_pulmanary_hypertension_diagnosis_1028.jpg"/>
          <p:cNvPicPr>
            <a:picLocks noChangeAspect="1"/>
          </p:cNvPicPr>
          <p:nvPr/>
        </p:nvPicPr>
        <p:blipFill>
          <a:blip r:embed="rId2" cstate="print"/>
          <a:stretch>
            <a:fillRect/>
          </a:stretch>
        </p:blipFill>
        <p:spPr>
          <a:xfrm>
            <a:off x="640686" y="191656"/>
            <a:ext cx="7817513" cy="5675744"/>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dirty="0"/>
          </a:p>
        </p:txBody>
      </p:sp>
      <p:sp>
        <p:nvSpPr>
          <p:cNvPr id="5" name="Subtitle 4"/>
          <p:cNvSpPr>
            <a:spLocks noGrp="1"/>
          </p:cNvSpPr>
          <p:nvPr>
            <p:ph type="subTitle" idx="1"/>
          </p:nvPr>
        </p:nvSpPr>
        <p:spPr/>
        <p:txBody>
          <a:bodyPr/>
          <a:lstStyle/>
          <a:p>
            <a:endParaRPr lang="en-US"/>
          </a:p>
        </p:txBody>
      </p:sp>
      <p:pic>
        <p:nvPicPr>
          <p:cNvPr id="6" name="Picture 5" descr="imagesCAQ5R4KP.jpg"/>
          <p:cNvPicPr>
            <a:picLocks noChangeAspect="1"/>
          </p:cNvPicPr>
          <p:nvPr/>
        </p:nvPicPr>
        <p:blipFill>
          <a:blip r:embed="rId2" cstate="print"/>
          <a:stretch>
            <a:fillRect/>
          </a:stretch>
        </p:blipFill>
        <p:spPr>
          <a:xfrm>
            <a:off x="2514600" y="1524000"/>
            <a:ext cx="4038599" cy="3733799"/>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0425"/>
            <a:ext cx="7772400" cy="2974975"/>
          </a:xfrm>
        </p:spPr>
        <p:txBody>
          <a:bodyPr>
            <a:normAutofit fontScale="90000"/>
          </a:bodyPr>
          <a:lstStyle/>
          <a:p>
            <a:pPr algn="l"/>
            <a:r>
              <a:rPr lang="en-US" sz="3200" b="1" dirty="0" smtClean="0"/>
              <a:t>Capillaries</a:t>
            </a:r>
            <a:r>
              <a:rPr lang="en-US" sz="3200" dirty="0" smtClean="0"/>
              <a:t/>
            </a:r>
            <a:br>
              <a:rPr lang="en-US" sz="3200" dirty="0" smtClean="0"/>
            </a:br>
            <a:r>
              <a:rPr lang="en-US" sz="3200" dirty="0" smtClean="0"/>
              <a:t>E. Answer the following questions about capillaries.</a:t>
            </a:r>
            <a:br>
              <a:rPr lang="en-US" sz="3200" dirty="0" smtClean="0"/>
            </a:br>
            <a:r>
              <a:rPr lang="en-US" sz="3200" dirty="0" smtClean="0"/>
              <a:t>1.	</a:t>
            </a:r>
            <a:r>
              <a:rPr lang="en-US" sz="3200" u="sng" dirty="0" smtClean="0">
                <a:solidFill>
                  <a:srgbClr val="FF0000"/>
                </a:solidFill>
              </a:rPr>
              <a:t>Capillaries</a:t>
            </a:r>
            <a:r>
              <a:rPr lang="en-US" sz="3200" dirty="0" smtClean="0"/>
              <a:t> are the smallest blood vessels.</a:t>
            </a:r>
            <a:br>
              <a:rPr lang="en-US" sz="3200" dirty="0" smtClean="0"/>
            </a:br>
            <a:r>
              <a:rPr lang="en-US" sz="3200" dirty="0" smtClean="0"/>
              <a:t> </a:t>
            </a:r>
            <a:br>
              <a:rPr lang="en-US" sz="3200" dirty="0" smtClean="0"/>
            </a:br>
            <a:r>
              <a:rPr lang="en-US" sz="3200" dirty="0" smtClean="0"/>
              <a:t>2.	Capillaries connect </a:t>
            </a:r>
            <a:r>
              <a:rPr lang="en-US" sz="3200" u="sng" dirty="0" smtClean="0">
                <a:solidFill>
                  <a:srgbClr val="FF0000"/>
                </a:solidFill>
              </a:rPr>
              <a:t>arterioles</a:t>
            </a:r>
            <a:r>
              <a:rPr lang="en-US" sz="3200" dirty="0" smtClean="0"/>
              <a:t> to </a:t>
            </a:r>
            <a:r>
              <a:rPr lang="en-US" sz="3200" u="sng" dirty="0" smtClean="0">
                <a:solidFill>
                  <a:srgbClr val="FF0000"/>
                </a:solidFill>
              </a:rPr>
              <a:t>venules</a:t>
            </a:r>
            <a:r>
              <a:rPr lang="en-US" sz="3200" dirty="0" smtClean="0"/>
              <a:t>.</a:t>
            </a:r>
            <a:br>
              <a:rPr lang="en-US" sz="3200" dirty="0" smtClean="0"/>
            </a:br>
            <a:r>
              <a:rPr lang="en-US" sz="3200" dirty="0" smtClean="0"/>
              <a:t> </a:t>
            </a:r>
            <a:br>
              <a:rPr lang="en-US" sz="3200" dirty="0" smtClean="0"/>
            </a:br>
            <a:r>
              <a:rPr lang="en-US" sz="3200" dirty="0" smtClean="0"/>
              <a:t>3. 	The capillary walls are extremely </a:t>
            </a:r>
            <a:r>
              <a:rPr lang="en-US" sz="3200" u="sng" dirty="0" smtClean="0">
                <a:solidFill>
                  <a:srgbClr val="FF0000"/>
                </a:solidFill>
              </a:rPr>
              <a:t>thin</a:t>
            </a:r>
            <a:r>
              <a:rPr lang="en-US" sz="3200" dirty="0" smtClean="0"/>
              <a:t> to 	allow molecules to pass out of the capillaries 	into the cells out of the cells into the 	capillaries.</a:t>
            </a:r>
            <a:r>
              <a:rPr lang="en-US" sz="3200" dirty="0" smtClean="0"/>
              <a:t/>
            </a:r>
            <a:br>
              <a:rPr lang="en-US" sz="3200" dirty="0" smtClean="0"/>
            </a:br>
            <a:endParaRPr lang="en-US" sz="3200" dirty="0"/>
          </a:p>
        </p:txBody>
      </p:sp>
      <p:sp>
        <p:nvSpPr>
          <p:cNvPr id="5" name="Subtitle 4"/>
          <p:cNvSpPr>
            <a:spLocks noGrp="1"/>
          </p:cNvSpPr>
          <p:nvPr>
            <p:ph type="subTitle" idx="1"/>
          </p:nvPr>
        </p:nvSpPr>
        <p:spPr/>
        <p:txBody>
          <a:bodyPr/>
          <a:lstStyle/>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dirty="0"/>
          </a:p>
        </p:txBody>
      </p:sp>
      <p:sp>
        <p:nvSpPr>
          <p:cNvPr id="5" name="Subtitle 4"/>
          <p:cNvSpPr>
            <a:spLocks noGrp="1"/>
          </p:cNvSpPr>
          <p:nvPr>
            <p:ph type="subTitle" idx="1"/>
          </p:nvPr>
        </p:nvSpPr>
        <p:spPr/>
        <p:txBody>
          <a:bodyPr/>
          <a:lstStyle/>
          <a:p>
            <a:endParaRPr lang="en-US"/>
          </a:p>
        </p:txBody>
      </p:sp>
      <p:pic>
        <p:nvPicPr>
          <p:cNvPr id="7" name="Picture 6" descr="vessels.jpg"/>
          <p:cNvPicPr>
            <a:picLocks noChangeAspect="1"/>
          </p:cNvPicPr>
          <p:nvPr/>
        </p:nvPicPr>
        <p:blipFill>
          <a:blip r:embed="rId2" cstate="print"/>
          <a:stretch>
            <a:fillRect/>
          </a:stretch>
        </p:blipFill>
        <p:spPr>
          <a:xfrm>
            <a:off x="762000" y="502920"/>
            <a:ext cx="7620000" cy="5852160"/>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dirty="0"/>
          </a:p>
        </p:txBody>
      </p:sp>
      <p:sp>
        <p:nvSpPr>
          <p:cNvPr id="5" name="Subtitle 4"/>
          <p:cNvSpPr>
            <a:spLocks noGrp="1"/>
          </p:cNvSpPr>
          <p:nvPr>
            <p:ph type="subTitle" idx="1"/>
          </p:nvPr>
        </p:nvSpPr>
        <p:spPr/>
        <p:txBody>
          <a:bodyPr/>
          <a:lstStyle/>
          <a:p>
            <a:endParaRPr lang="en-US"/>
          </a:p>
        </p:txBody>
      </p:sp>
      <p:pic>
        <p:nvPicPr>
          <p:cNvPr id="6" name="Picture 5" descr="4_clip_image006_0000.jpg"/>
          <p:cNvPicPr>
            <a:picLocks noChangeAspect="1"/>
          </p:cNvPicPr>
          <p:nvPr/>
        </p:nvPicPr>
        <p:blipFill>
          <a:blip r:embed="rId2" cstate="print"/>
          <a:stretch>
            <a:fillRect/>
          </a:stretch>
        </p:blipFill>
        <p:spPr>
          <a:xfrm>
            <a:off x="1600200" y="1066800"/>
            <a:ext cx="6172199" cy="4800600"/>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066800"/>
            <a:ext cx="7772400" cy="4952999"/>
          </a:xfrm>
        </p:spPr>
        <p:txBody>
          <a:bodyPr>
            <a:normAutofit fontScale="90000"/>
          </a:bodyPr>
          <a:lstStyle/>
          <a:p>
            <a:pPr algn="l"/>
            <a:r>
              <a:rPr lang="en-US" sz="3200" b="1" dirty="0" smtClean="0"/>
              <a:t>Venous Return</a:t>
            </a:r>
            <a:r>
              <a:rPr lang="en-US" sz="3200" dirty="0" smtClean="0"/>
              <a:t/>
            </a:r>
            <a:br>
              <a:rPr lang="en-US" sz="3200" dirty="0" smtClean="0"/>
            </a:br>
            <a:r>
              <a:rPr lang="en-US" sz="3200" dirty="0" smtClean="0"/>
              <a:t>F. Answer the following questions about venous return.</a:t>
            </a:r>
            <a:br>
              <a:rPr lang="en-US" sz="3200" dirty="0" smtClean="0"/>
            </a:br>
            <a:r>
              <a:rPr lang="en-US" sz="3200" dirty="0" smtClean="0"/>
              <a:t>1.	What </a:t>
            </a:r>
            <a:r>
              <a:rPr lang="en-US" sz="3200" dirty="0" smtClean="0"/>
              <a:t>is meant by venous return? </a:t>
            </a:r>
            <a:br>
              <a:rPr lang="en-US" sz="3200" dirty="0" smtClean="0"/>
            </a:br>
            <a:r>
              <a:rPr lang="en-US" sz="3200" dirty="0" smtClean="0"/>
              <a:t>	</a:t>
            </a:r>
            <a:r>
              <a:rPr lang="en-US" sz="3200" u="sng" dirty="0" smtClean="0">
                <a:solidFill>
                  <a:srgbClr val="FF0000"/>
                </a:solidFill>
              </a:rPr>
              <a:t>Blood </a:t>
            </a:r>
            <a:r>
              <a:rPr lang="en-US" sz="3200" u="sng" dirty="0" smtClean="0">
                <a:solidFill>
                  <a:srgbClr val="FF0000"/>
                </a:solidFill>
              </a:rPr>
              <a:t>in the veins returning to the </a:t>
            </a:r>
            <a:r>
              <a:rPr lang="en-US" sz="3200" u="sng" dirty="0" smtClean="0">
                <a:solidFill>
                  <a:srgbClr val="FF0000"/>
                </a:solidFill>
              </a:rPr>
              <a:t>heart</a:t>
            </a:r>
            <a:br>
              <a:rPr lang="en-US" sz="3200" u="sng" dirty="0" smtClean="0">
                <a:solidFill>
                  <a:srgbClr val="FF0000"/>
                </a:solidFill>
              </a:rPr>
            </a:br>
            <a:r>
              <a:rPr lang="en-US" sz="3200" u="sng" dirty="0" smtClean="0">
                <a:solidFill>
                  <a:srgbClr val="FF0000"/>
                </a:solidFill>
              </a:rPr>
              <a:t/>
            </a:r>
            <a:br>
              <a:rPr lang="en-US" sz="3200" u="sng" dirty="0" smtClean="0">
                <a:solidFill>
                  <a:srgbClr val="FF0000"/>
                </a:solidFill>
              </a:rPr>
            </a:br>
            <a:r>
              <a:rPr lang="en-US" sz="3200" dirty="0" smtClean="0"/>
              <a:t>2.	What </a:t>
            </a:r>
            <a:r>
              <a:rPr lang="en-US" sz="3200" dirty="0" smtClean="0"/>
              <a:t>3 factors aid in venous </a:t>
            </a:r>
            <a:r>
              <a:rPr lang="en-US" sz="3200" dirty="0" smtClean="0"/>
              <a:t>return</a:t>
            </a:r>
            <a:br>
              <a:rPr lang="en-US" sz="3200" dirty="0" smtClean="0"/>
            </a:br>
            <a:r>
              <a:rPr lang="en-US" sz="3200" dirty="0" smtClean="0"/>
              <a:t>	</a:t>
            </a:r>
            <a:r>
              <a:rPr lang="en-US" sz="3200" dirty="0" smtClean="0"/>
              <a:t>1.	</a:t>
            </a:r>
            <a:r>
              <a:rPr lang="en-US" sz="3200" u="sng" dirty="0" smtClean="0">
                <a:solidFill>
                  <a:srgbClr val="FF0000"/>
                </a:solidFill>
              </a:rPr>
              <a:t>valves</a:t>
            </a:r>
            <a:r>
              <a:rPr lang="en-US" sz="3200" dirty="0" smtClean="0"/>
              <a:t> </a:t>
            </a:r>
            <a:br>
              <a:rPr lang="en-US" sz="3200" dirty="0" smtClean="0"/>
            </a:br>
            <a:r>
              <a:rPr lang="en-US" sz="3200" dirty="0" smtClean="0"/>
              <a:t>	</a:t>
            </a:r>
            <a:r>
              <a:rPr lang="en-US" sz="3200" dirty="0" smtClean="0"/>
              <a:t>2.	</a:t>
            </a:r>
            <a:r>
              <a:rPr lang="en-US" sz="3200" u="sng" dirty="0" smtClean="0">
                <a:solidFill>
                  <a:srgbClr val="FF0000"/>
                </a:solidFill>
              </a:rPr>
              <a:t>skeletal</a:t>
            </a:r>
            <a:r>
              <a:rPr lang="en-US" sz="3200" dirty="0" smtClean="0">
                <a:solidFill>
                  <a:srgbClr val="FF0000"/>
                </a:solidFill>
              </a:rPr>
              <a:t> </a:t>
            </a:r>
            <a:r>
              <a:rPr lang="en-US" sz="3200" u="sng" dirty="0" smtClean="0">
                <a:solidFill>
                  <a:srgbClr val="FF0000"/>
                </a:solidFill>
              </a:rPr>
              <a:t>muscle</a:t>
            </a:r>
            <a:r>
              <a:rPr lang="en-US" sz="3200" dirty="0" smtClean="0">
                <a:solidFill>
                  <a:srgbClr val="FF0000"/>
                </a:solidFill>
              </a:rPr>
              <a:t> </a:t>
            </a:r>
            <a:r>
              <a:rPr lang="en-US" sz="3200" u="sng" dirty="0" smtClean="0">
                <a:solidFill>
                  <a:srgbClr val="FF0000"/>
                </a:solidFill>
              </a:rPr>
              <a:t>contraction</a:t>
            </a:r>
            <a:r>
              <a:rPr lang="en-US" sz="3200" dirty="0" smtClean="0"/>
              <a:t/>
            </a:r>
            <a:br>
              <a:rPr lang="en-US" sz="3200" dirty="0" smtClean="0"/>
            </a:br>
            <a:r>
              <a:rPr lang="en-US" sz="3200" dirty="0" smtClean="0"/>
              <a:t>	</a:t>
            </a:r>
            <a:r>
              <a:rPr lang="en-US" sz="3200" dirty="0" smtClean="0"/>
              <a:t>3.	</a:t>
            </a:r>
            <a:r>
              <a:rPr lang="en-US" sz="3200" u="sng" dirty="0" smtClean="0">
                <a:solidFill>
                  <a:srgbClr val="FF0000"/>
                </a:solidFill>
              </a:rPr>
              <a:t>pressure</a:t>
            </a:r>
            <a:r>
              <a:rPr lang="en-US" sz="3200" dirty="0" smtClean="0">
                <a:solidFill>
                  <a:srgbClr val="FF0000"/>
                </a:solidFill>
              </a:rPr>
              <a:t> </a:t>
            </a:r>
            <a:r>
              <a:rPr lang="en-US" sz="3200" u="sng" dirty="0" smtClean="0">
                <a:solidFill>
                  <a:srgbClr val="FF0000"/>
                </a:solidFill>
              </a:rPr>
              <a:t>changes</a:t>
            </a:r>
            <a:r>
              <a:rPr lang="en-US" sz="3200" dirty="0" smtClean="0">
                <a:solidFill>
                  <a:srgbClr val="FF0000"/>
                </a:solidFill>
              </a:rPr>
              <a:t> </a:t>
            </a:r>
            <a:r>
              <a:rPr lang="en-US" sz="3200" u="sng" dirty="0" smtClean="0">
                <a:solidFill>
                  <a:srgbClr val="FF0000"/>
                </a:solidFill>
              </a:rPr>
              <a:t>in</a:t>
            </a:r>
            <a:r>
              <a:rPr lang="en-US" sz="3200" dirty="0" smtClean="0">
                <a:solidFill>
                  <a:srgbClr val="FF0000"/>
                </a:solidFill>
              </a:rPr>
              <a:t> </a:t>
            </a:r>
            <a:r>
              <a:rPr lang="en-US" sz="3200" u="sng" dirty="0" smtClean="0">
                <a:solidFill>
                  <a:srgbClr val="FF0000"/>
                </a:solidFill>
              </a:rPr>
              <a:t>the</a:t>
            </a:r>
            <a:r>
              <a:rPr lang="en-US" sz="3200" dirty="0" smtClean="0">
                <a:solidFill>
                  <a:srgbClr val="FF0000"/>
                </a:solidFill>
              </a:rPr>
              <a:t> </a:t>
            </a:r>
            <a:r>
              <a:rPr lang="en-US" sz="3200" u="sng" dirty="0" smtClean="0">
                <a:solidFill>
                  <a:srgbClr val="FF0000"/>
                </a:solidFill>
              </a:rPr>
              <a:t>abdominal</a:t>
            </a:r>
            <a:r>
              <a:rPr lang="en-US" sz="3200" dirty="0" smtClean="0">
                <a:solidFill>
                  <a:srgbClr val="FF0000"/>
                </a:solidFill>
              </a:rPr>
              <a:t> </a:t>
            </a:r>
            <a:r>
              <a:rPr lang="en-US" sz="3200" dirty="0" smtClean="0">
                <a:solidFill>
                  <a:srgbClr val="FF0000"/>
                </a:solidFill>
              </a:rPr>
              <a:t>			</a:t>
            </a:r>
            <a:r>
              <a:rPr lang="en-US" sz="3200" u="sng" dirty="0" smtClean="0">
                <a:solidFill>
                  <a:srgbClr val="FF0000"/>
                </a:solidFill>
              </a:rPr>
              <a:t>and</a:t>
            </a:r>
            <a:r>
              <a:rPr lang="en-US" sz="3200" dirty="0" smtClean="0">
                <a:solidFill>
                  <a:srgbClr val="FF0000"/>
                </a:solidFill>
              </a:rPr>
              <a:t> </a:t>
            </a:r>
            <a:r>
              <a:rPr lang="en-US" sz="3200" u="sng" dirty="0" smtClean="0">
                <a:solidFill>
                  <a:srgbClr val="FF0000"/>
                </a:solidFill>
              </a:rPr>
              <a:t>thoracic</a:t>
            </a:r>
            <a:r>
              <a:rPr lang="en-US" sz="3200" dirty="0" smtClean="0">
                <a:solidFill>
                  <a:srgbClr val="FF0000"/>
                </a:solidFill>
              </a:rPr>
              <a:t> </a:t>
            </a:r>
            <a:r>
              <a:rPr lang="en-US" sz="3200" u="sng" dirty="0" smtClean="0">
                <a:solidFill>
                  <a:srgbClr val="FF0000"/>
                </a:solidFill>
              </a:rPr>
              <a:t>cavity</a:t>
            </a:r>
            <a:r>
              <a:rPr lang="en-US" sz="3200" dirty="0" smtClean="0">
                <a:solidFill>
                  <a:srgbClr val="FF0000"/>
                </a:solidFill>
              </a:rPr>
              <a:t> </a:t>
            </a:r>
            <a:r>
              <a:rPr lang="en-US" sz="3200" u="sng" dirty="0" smtClean="0">
                <a:solidFill>
                  <a:srgbClr val="FF0000"/>
                </a:solidFill>
              </a:rPr>
              <a:t>with</a:t>
            </a:r>
            <a:r>
              <a:rPr lang="en-US" sz="3200" dirty="0" smtClean="0">
                <a:solidFill>
                  <a:srgbClr val="FF0000"/>
                </a:solidFill>
              </a:rPr>
              <a:t> </a:t>
            </a:r>
            <a:r>
              <a:rPr lang="en-US" sz="3200" u="sng" dirty="0" smtClean="0">
                <a:solidFill>
                  <a:srgbClr val="FF0000"/>
                </a:solidFill>
              </a:rPr>
              <a:t>breathing</a:t>
            </a:r>
            <a:r>
              <a:rPr lang="en-US" sz="3200" dirty="0" smtClean="0">
                <a:solidFill>
                  <a:srgbClr val="FF0000"/>
                </a:solidFill>
              </a:rPr>
              <a:t> </a:t>
            </a:r>
            <a:r>
              <a:rPr lang="en-US" sz="3200" dirty="0" smtClean="0"/>
              <a:t/>
            </a:r>
            <a:br>
              <a:rPr lang="en-US" sz="3200" dirty="0" smtClean="0"/>
            </a:br>
            <a:r>
              <a:rPr lang="en-US" sz="3200" dirty="0" smtClean="0"/>
              <a:t> </a:t>
            </a:r>
            <a:br>
              <a:rPr lang="en-US" sz="3200" dirty="0" smtClean="0"/>
            </a:br>
            <a:r>
              <a:rPr lang="en-US" sz="3200" dirty="0" smtClean="0"/>
              <a:t> </a:t>
            </a:r>
            <a:br>
              <a:rPr lang="en-US" sz="3200" dirty="0" smtClean="0"/>
            </a:br>
            <a:endParaRPr lang="en-US" sz="3200" dirty="0"/>
          </a:p>
        </p:txBody>
      </p:sp>
      <p:sp>
        <p:nvSpPr>
          <p:cNvPr id="5" name="Subtitle 4"/>
          <p:cNvSpPr>
            <a:spLocks noGrp="1"/>
          </p:cNvSpPr>
          <p:nvPr>
            <p:ph type="subTitle" idx="1"/>
          </p:nvPr>
        </p:nvSpPr>
        <p:spPr/>
        <p:txBody>
          <a:bodyPr/>
          <a:lstStyle/>
          <a:p>
            <a:pPr algn="l"/>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dirty="0"/>
          </a:p>
        </p:txBody>
      </p:sp>
      <p:sp>
        <p:nvSpPr>
          <p:cNvPr id="5" name="Subtitle 4"/>
          <p:cNvSpPr>
            <a:spLocks noGrp="1"/>
          </p:cNvSpPr>
          <p:nvPr>
            <p:ph type="subTitle" idx="1"/>
          </p:nvPr>
        </p:nvSpPr>
        <p:spPr/>
        <p:txBody>
          <a:bodyPr/>
          <a:lstStyle/>
          <a:p>
            <a:endParaRPr lang="en-US"/>
          </a:p>
        </p:txBody>
      </p:sp>
      <p:pic>
        <p:nvPicPr>
          <p:cNvPr id="6" name="Picture 5" descr="Vein Valves.jpg"/>
          <p:cNvPicPr>
            <a:picLocks noChangeAspect="1"/>
          </p:cNvPicPr>
          <p:nvPr/>
        </p:nvPicPr>
        <p:blipFill>
          <a:blip r:embed="rId2" cstate="print"/>
          <a:stretch>
            <a:fillRect/>
          </a:stretch>
        </p:blipFill>
        <p:spPr>
          <a:xfrm>
            <a:off x="1981200" y="942974"/>
            <a:ext cx="5334000" cy="5153025"/>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dirty="0"/>
          </a:p>
        </p:txBody>
      </p:sp>
      <p:sp>
        <p:nvSpPr>
          <p:cNvPr id="5" name="Subtitle 4"/>
          <p:cNvSpPr>
            <a:spLocks noGrp="1"/>
          </p:cNvSpPr>
          <p:nvPr>
            <p:ph type="subTitle" idx="1"/>
          </p:nvPr>
        </p:nvSpPr>
        <p:spPr/>
        <p:txBody>
          <a:bodyPr/>
          <a:lstStyle/>
          <a:p>
            <a:endParaRPr lang="en-US"/>
          </a:p>
        </p:txBody>
      </p:sp>
      <p:pic>
        <p:nvPicPr>
          <p:cNvPr id="6" name="Picture 5" descr="Venous return assisted by muscular contrations.jpg"/>
          <p:cNvPicPr>
            <a:picLocks noChangeAspect="1"/>
          </p:cNvPicPr>
          <p:nvPr/>
        </p:nvPicPr>
        <p:blipFill>
          <a:blip r:embed="rId2" cstate="print"/>
          <a:stretch>
            <a:fillRect/>
          </a:stretch>
        </p:blipFill>
        <p:spPr>
          <a:xfrm>
            <a:off x="1752600" y="1143000"/>
            <a:ext cx="5791200" cy="4648200"/>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dirty="0"/>
          </a:p>
        </p:txBody>
      </p:sp>
      <p:sp>
        <p:nvSpPr>
          <p:cNvPr id="5" name="Subtitle 4"/>
          <p:cNvSpPr>
            <a:spLocks noGrp="1"/>
          </p:cNvSpPr>
          <p:nvPr>
            <p:ph type="subTitle" idx="1"/>
          </p:nvPr>
        </p:nvSpPr>
        <p:spPr/>
        <p:txBody>
          <a:bodyPr/>
          <a:lstStyle/>
          <a:p>
            <a:endParaRPr lang="en-US" dirty="0"/>
          </a:p>
        </p:txBody>
      </p:sp>
      <p:pic>
        <p:nvPicPr>
          <p:cNvPr id="6" name="Picture 5" descr="muscular contractions and venous return.jpg"/>
          <p:cNvPicPr>
            <a:picLocks noChangeAspect="1"/>
          </p:cNvPicPr>
          <p:nvPr/>
        </p:nvPicPr>
        <p:blipFill>
          <a:blip r:embed="rId2" cstate="print"/>
          <a:stretch>
            <a:fillRect/>
          </a:stretch>
        </p:blipFill>
        <p:spPr>
          <a:xfrm>
            <a:off x="1371600" y="1219200"/>
            <a:ext cx="6781800" cy="42672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pPr marL="742950" indent="-742950" algn="l"/>
            <a:r>
              <a:rPr lang="en-US" dirty="0" smtClean="0">
                <a:solidFill>
                  <a:srgbClr val="FF0000"/>
                </a:solidFill>
              </a:rPr>
              <a:t>2.	</a:t>
            </a:r>
            <a:r>
              <a:rPr lang="en-US" u="sng" dirty="0" smtClean="0">
                <a:solidFill>
                  <a:srgbClr val="FF0000"/>
                </a:solidFill>
              </a:rPr>
              <a:t>Systemic </a:t>
            </a:r>
            <a:r>
              <a:rPr lang="en-US" u="sng" dirty="0">
                <a:solidFill>
                  <a:srgbClr val="FF0000"/>
                </a:solidFill>
              </a:rPr>
              <a:t>(general) </a:t>
            </a:r>
            <a:r>
              <a:rPr lang="en-US" u="sng" dirty="0" smtClean="0">
                <a:solidFill>
                  <a:srgbClr val="FF0000"/>
                </a:solidFill>
              </a:rPr>
              <a:t>Circulation</a:t>
            </a:r>
            <a:r>
              <a:rPr lang="en-US" dirty="0" smtClean="0">
                <a:solidFill>
                  <a:srgbClr val="FF0000"/>
                </a:solidFill>
              </a:rPr>
              <a:t>-the system of carrying blood from the heart to the tissues and cells and back to the heart</a:t>
            </a:r>
            <a:endParaRPr lang="en-US" dirty="0">
              <a:solidFill>
                <a:srgbClr val="FF0000"/>
              </a:solidFill>
            </a:endParaRPr>
          </a:p>
        </p:txBody>
      </p:sp>
      <p:sp>
        <p:nvSpPr>
          <p:cNvPr id="5" name="Subtitle 4"/>
          <p:cNvSpPr>
            <a:spLocks noGrp="1"/>
          </p:cNvSpPr>
          <p:nvPr>
            <p:ph type="subTitle" idx="1"/>
          </p:nvPr>
        </p:nvSpPr>
        <p:spPr/>
        <p:txBody>
          <a:bodyPr/>
          <a:lstStyle/>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dirty="0"/>
          </a:p>
        </p:txBody>
      </p:sp>
      <p:sp>
        <p:nvSpPr>
          <p:cNvPr id="5" name="Subtitle 4"/>
          <p:cNvSpPr>
            <a:spLocks noGrp="1"/>
          </p:cNvSpPr>
          <p:nvPr>
            <p:ph type="subTitle" idx="1"/>
          </p:nvPr>
        </p:nvSpPr>
        <p:spPr/>
        <p:txBody>
          <a:bodyPr/>
          <a:lstStyle/>
          <a:p>
            <a:endParaRPr lang="en-US"/>
          </a:p>
        </p:txBody>
      </p:sp>
      <p:pic>
        <p:nvPicPr>
          <p:cNvPr id="7" name="Picture 6" descr="blood_vessels_of_the_body.gif"/>
          <p:cNvPicPr>
            <a:picLocks noChangeAspect="1"/>
          </p:cNvPicPr>
          <p:nvPr/>
        </p:nvPicPr>
        <p:blipFill>
          <a:blip r:embed="rId2" cstate="print"/>
          <a:stretch>
            <a:fillRect/>
          </a:stretch>
        </p:blipFill>
        <p:spPr>
          <a:xfrm>
            <a:off x="2362200" y="176212"/>
            <a:ext cx="3733800" cy="650557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List the 3 specialized systemic routes and briefly describe them</a:t>
            </a:r>
            <a:br>
              <a:rPr lang="en-US" dirty="0" smtClean="0"/>
            </a:b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pPr marL="742950" lvl="0" indent="-742950" algn="l">
              <a:buFont typeface="+mj-lt"/>
              <a:buAutoNum type="arabicPeriod"/>
            </a:pPr>
            <a:r>
              <a:rPr lang="en-US" u="sng" dirty="0" smtClean="0">
                <a:solidFill>
                  <a:srgbClr val="FF0000"/>
                </a:solidFill>
              </a:rPr>
              <a:t>Coronary Circulation</a:t>
            </a:r>
            <a:r>
              <a:rPr lang="en-US" dirty="0" smtClean="0">
                <a:solidFill>
                  <a:srgbClr val="FF0000"/>
                </a:solidFill>
              </a:rPr>
              <a:t>-brings blood from aorta to myocardium and back to right atrium</a:t>
            </a:r>
            <a:endParaRPr lang="en-US" dirty="0">
              <a:solidFill>
                <a:srgbClr val="FF0000"/>
              </a:solidFill>
            </a:endParaRPr>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dirty="0"/>
          </a:p>
        </p:txBody>
      </p:sp>
      <p:sp>
        <p:nvSpPr>
          <p:cNvPr id="5" name="Subtitle 4"/>
          <p:cNvSpPr>
            <a:spLocks noGrp="1"/>
          </p:cNvSpPr>
          <p:nvPr>
            <p:ph type="subTitle" idx="1"/>
          </p:nvPr>
        </p:nvSpPr>
        <p:spPr/>
        <p:txBody>
          <a:bodyPr/>
          <a:lstStyle/>
          <a:p>
            <a:endParaRPr lang="en-US"/>
          </a:p>
        </p:txBody>
      </p:sp>
      <p:pic>
        <p:nvPicPr>
          <p:cNvPr id="6" name="Picture 5" descr="1001208-MedicalRF.JPG"/>
          <p:cNvPicPr>
            <a:picLocks noChangeAspect="1"/>
          </p:cNvPicPr>
          <p:nvPr/>
        </p:nvPicPr>
        <p:blipFill>
          <a:blip r:embed="rId2" cstate="print"/>
          <a:stretch>
            <a:fillRect/>
          </a:stretch>
        </p:blipFill>
        <p:spPr>
          <a:xfrm>
            <a:off x="0" y="1847850"/>
            <a:ext cx="7010400" cy="31623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dirty="0"/>
          </a:p>
        </p:txBody>
      </p:sp>
      <p:sp>
        <p:nvSpPr>
          <p:cNvPr id="5" name="Subtitle 4"/>
          <p:cNvSpPr>
            <a:spLocks noGrp="1"/>
          </p:cNvSpPr>
          <p:nvPr>
            <p:ph type="subTitle" idx="1"/>
          </p:nvPr>
        </p:nvSpPr>
        <p:spPr/>
        <p:txBody>
          <a:bodyPr/>
          <a:lstStyle/>
          <a:p>
            <a:endParaRPr lang="en-US"/>
          </a:p>
        </p:txBody>
      </p:sp>
      <p:pic>
        <p:nvPicPr>
          <p:cNvPr id="6" name="Picture 5" descr="5349224802_7d1f74839b_z.jpg"/>
          <p:cNvPicPr>
            <a:picLocks noChangeAspect="1"/>
          </p:cNvPicPr>
          <p:nvPr/>
        </p:nvPicPr>
        <p:blipFill>
          <a:blip r:embed="rId2" cstate="print"/>
          <a:stretch>
            <a:fillRect/>
          </a:stretch>
        </p:blipFill>
        <p:spPr>
          <a:xfrm>
            <a:off x="1143000" y="0"/>
            <a:ext cx="6858000" cy="68580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TotalTime>
  <Words>71</Words>
  <Application>Microsoft Office PowerPoint</Application>
  <PresentationFormat>On-screen Show (4:3)</PresentationFormat>
  <Paragraphs>16</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List the 2 major circulation systems and briefly describe them</vt:lpstr>
      <vt:lpstr>Cardiopulmonary Circulation-the system of carrying blood from    the heart to the lungs and back </vt:lpstr>
      <vt:lpstr>Slide 3</vt:lpstr>
      <vt:lpstr>2. Systemic (general) Circulation-the system of carrying blood from the heart to the tissues and cells and back to the heart</vt:lpstr>
      <vt:lpstr>Slide 5</vt:lpstr>
      <vt:lpstr>List the 3 specialized systemic routes and briefly describe them </vt:lpstr>
      <vt:lpstr>Coronary Circulation-brings blood from aorta to myocardium and back to right atrium</vt:lpstr>
      <vt:lpstr>Slide 8</vt:lpstr>
      <vt:lpstr>Slide 9</vt:lpstr>
      <vt:lpstr>2.  Portal Circulation-brings blood from the organs of digestion through the portal vein to the liver </vt:lpstr>
      <vt:lpstr>3. Fetal Circulation-brings blood to the fetus (only pregnant women have this) </vt:lpstr>
      <vt:lpstr>Slide 12</vt:lpstr>
      <vt:lpstr>List the 3 types of blood vessels </vt:lpstr>
      <vt:lpstr>1. Arteries 2. Veins 3. Capillaries</vt:lpstr>
      <vt:lpstr>Slide 15</vt:lpstr>
      <vt:lpstr>Arteries C. Answer the following questions about arteries 1.  Arteries carry oxygenated blood away  from the heart to the capillaries.   2.  The only artery in the body that carries  deoxygenated blood is the pulmonary  artery.   </vt:lpstr>
      <vt:lpstr>Slide 17</vt:lpstr>
      <vt:lpstr>Slide 18</vt:lpstr>
      <vt:lpstr>3. Arteries transport blood under very high  pressure.  Because of this they are  elastic, muscular, and have very thick  walls.  Arteries are stronger than any  other blood vessel.   4. The largest artery in the body is the  aorta.   5. Arteries gradually become smaller and  are then called  arterioles. </vt:lpstr>
      <vt:lpstr>Slide 20</vt:lpstr>
      <vt:lpstr>Slide 21</vt:lpstr>
      <vt:lpstr>Slide 22</vt:lpstr>
      <vt:lpstr>Veins D. Answer the following questions about arteries. 1.  Veins carry deoxygenated blood to the  heart.   2. The only vein in the body that carries  oxygenated blood is the pulmonary vein.</vt:lpstr>
      <vt:lpstr>Slide 24</vt:lpstr>
      <vt:lpstr>Slide 25</vt:lpstr>
      <vt:lpstr>3.  Veins transport blood under lower pressure  than arteries.  Because of this they are less  elastic, less muscular and the walls are much  thinner than arteries.  4 Why is the pressure in the veins so  much  less than that of the arteries?   because the hearts contraction is greatly  diminished by the time the blood reaches  the veins for its return journey to the heart       </vt:lpstr>
      <vt:lpstr>   5. Veins have a structure not found in   arteries called valves, they allow blood  to flow in only one direction.   6.  The largest vein in the body is the  vena cava.   7. The name given to the smallest veins  are venules.     </vt:lpstr>
      <vt:lpstr>Slide 28</vt:lpstr>
      <vt:lpstr>Slide 29</vt:lpstr>
      <vt:lpstr>Slide 30</vt:lpstr>
      <vt:lpstr>Capillaries E. Answer the following questions about capillaries. 1. Capillaries are the smallest blood vessels.   2. Capillaries connect arterioles to venules.   3.  The capillary walls are extremely thin to  allow molecules to pass out of the capillaries  into the cells out of the cells into the  capillaries. </vt:lpstr>
      <vt:lpstr>Slide 32</vt:lpstr>
      <vt:lpstr>Slide 33</vt:lpstr>
      <vt:lpstr>Venous Return F. Answer the following questions about venous return. 1. What is meant by venous return?   Blood in the veins returning to the heart  2. What 3 factors aid in venous return  1. valves   2. skeletal muscle contraction  3. pressure changes in the abdominal    and thoracic cavity with breathing      </vt:lpstr>
      <vt:lpstr>Slide 35</vt:lpstr>
      <vt:lpstr>Slide 36</vt:lpstr>
      <vt:lpstr>Slide 37</vt:lpstr>
    </vt:vector>
  </TitlesOfParts>
  <Company>Erie City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Cardiopulmonary Circulation-the system of carrying blood from    the heart to the lungs and back </dc:title>
  <dc:creator>sgroenendaal</dc:creator>
  <cp:lastModifiedBy>sgroenendaal</cp:lastModifiedBy>
  <cp:revision>24</cp:revision>
  <dcterms:created xsi:type="dcterms:W3CDTF">2012-02-07T20:03:35Z</dcterms:created>
  <dcterms:modified xsi:type="dcterms:W3CDTF">2012-02-08T19:23:29Z</dcterms:modified>
</cp:coreProperties>
</file>